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3" r:id="rId1"/>
  </p:sldMasterIdLst>
  <p:notesMasterIdLst>
    <p:notesMasterId r:id="rId5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Lst>
  <p:sldSz cx="12192000" cy="6858000"/>
  <p:notesSz cx="68580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6" d="100"/>
          <a:sy n="86" d="100"/>
        </p:scale>
        <p:origin x="105" y="3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64820"/>
          </a:xfrm>
          <a:prstGeom prst="rect">
            <a:avLst/>
          </a:prstGeom>
          <a:noFill/>
          <a:ln>
            <a:noFill/>
          </a:ln>
        </p:spPr>
        <p:txBody>
          <a:bodyPr spcFirstLastPara="1" wrap="square" lIns="91425" tIns="91425" rIns="91425" bIns="91425" anchor="t" anchorCtr="0"/>
          <a:lstStyle>
            <a:lvl1pPr marR="0" lvl="0" algn="l" rtl="0">
              <a:lnSpc>
                <a:spcPct val="100000"/>
              </a:lnSpc>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64820"/>
          </a:xfrm>
          <a:prstGeom prst="rect">
            <a:avLst/>
          </a:prstGeom>
          <a:noFill/>
          <a:ln>
            <a:noFill/>
          </a:ln>
        </p:spPr>
        <p:txBody>
          <a:bodyPr spcFirstLastPara="1" wrap="square" lIns="91425" tIns="91425" rIns="91425" bIns="91425" anchor="t" anchorCtr="0"/>
          <a:lstStyle>
            <a:lvl1pPr marR="0" lvl="0" algn="r" rtl="0">
              <a:lnSpc>
                <a:spcPct val="100000"/>
              </a:lnSpc>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15790"/>
            <a:ext cx="5486400" cy="4183380"/>
          </a:xfrm>
          <a:prstGeom prst="rect">
            <a:avLst/>
          </a:prstGeom>
          <a:noFill/>
          <a:ln>
            <a:noFill/>
          </a:ln>
        </p:spPr>
        <p:txBody>
          <a:bodyPr spcFirstLastPara="1" wrap="square" lIns="91425" tIns="91425" rIns="91425" bIns="91425" anchor="t" anchorCtr="0"/>
          <a:lstStyle>
            <a:lvl1pPr marL="457200" marR="0" lvl="0" indent="-228600" algn="l" rtl="0">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2971800" cy="464820"/>
          </a:xfrm>
          <a:prstGeom prst="rect">
            <a:avLst/>
          </a:prstGeom>
          <a:noFill/>
          <a:ln>
            <a:noFill/>
          </a:ln>
        </p:spPr>
        <p:txBody>
          <a:bodyPr spcFirstLastPara="1" wrap="square" lIns="91425" tIns="91425" rIns="91425" bIns="91425" anchor="b" anchorCtr="0"/>
          <a:lstStyle>
            <a:lvl1pPr marR="0" lvl="0" algn="l" rtl="0">
              <a:lnSpc>
                <a:spcPct val="100000"/>
              </a:lnSpc>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Google Shape;44;p1: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 name="Google Shape;45;p1:notes"/>
          <p:cNvSpPr txBox="1">
            <a:spLocks noGrp="1"/>
          </p:cNvSpPr>
          <p:nvPr>
            <p:ph type="body" idx="1"/>
          </p:nvPr>
        </p:nvSpPr>
        <p:spPr>
          <a:xfrm>
            <a:off x="685800" y="4415790"/>
            <a:ext cx="5486400" cy="418338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This PowerPoint is a component of a comprehensive training program in Sport Hazing, which includes instructional videos, handouts for a general audience (Athletes, Coaches, Parents &amp; Administrators etc.) and scholarly content on Theory &amp; Practice.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The entire program is free to any user for any educational purpose, including community presentations and professional training.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While this program is focused specifically on hazing, many of the same underlying dynamics are found in bullying, sexual harassment and other forms of interpersonal violence within a team or organization. Occasional references to this broader context are found throughout the training program.</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Information supporting the content of this PowerPoint including references, are available in the scholarly paper, “Sport Advocacy: Challenge, Controversy, Ethics &amp; Action” which can be found at the “Theory &amp; Practice” button.</a:t>
            </a:r>
            <a:endParaRPr/>
          </a:p>
          <a:p>
            <a:pPr marL="0" marR="0" lvl="0" indent="0" algn="l" rtl="0">
              <a:spcBef>
                <a:spcPts val="0"/>
              </a:spcBef>
              <a:spcAft>
                <a:spcPts val="0"/>
              </a:spcAft>
              <a:buClr>
                <a:schemeClr val="dk1"/>
              </a:buClr>
              <a:buSzPts val="1400"/>
              <a:buFont typeface="Calibri"/>
              <a:buNone/>
            </a:pPr>
            <a:endParaRPr/>
          </a:p>
        </p:txBody>
      </p:sp>
      <p:sp>
        <p:nvSpPr>
          <p:cNvPr id="46" name="Google Shape;46;p1: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2: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 name="Google Shape;66;p2: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Those who elect to make a presentation are encouraged to draw on their unique knowledge and experience.</a:t>
            </a:r>
            <a:endParaRPr/>
          </a:p>
          <a:p>
            <a:pPr marL="0" marR="0" lvl="0" indent="0" algn="l" rtl="0">
              <a:lnSpc>
                <a:spcPct val="100000"/>
              </a:lnSpc>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Presenters should feel free to modify or revise this PowerPoint to whatever extent deemed necessary to meet their particular objectives. </a:t>
            </a:r>
            <a:endParaRPr/>
          </a:p>
          <a:p>
            <a:pPr marL="0" marR="0" lvl="0" indent="0" algn="l" rtl="0">
              <a:lnSpc>
                <a:spcPct val="100000"/>
              </a:lnSpc>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We request that the individual slides be preserved intact, and that APA and other branding be maintained, whenever possible. If the user feels more extensive revisions are needed, we then ask that the program be recognized by inclusion of the introductory slide and by listing the website where the PowerPoint and related program materials are archived. </a:t>
            </a:r>
            <a:endParaRPr/>
          </a:p>
          <a:p>
            <a:pPr marL="0" marR="0" lvl="0" indent="0" algn="l" rtl="0">
              <a:lnSpc>
                <a:spcPct val="100000"/>
              </a:lnSpc>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p:txBody>
      </p:sp>
      <p:sp>
        <p:nvSpPr>
          <p:cNvPr id="67" name="Google Shape;67;p2: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2</a:t>
            </a:fld>
            <a:endParaRPr sz="1200">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3: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 name="Google Shape;82;p3: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Hazing is complex and difficult to define precisely, especially as an operational concept - that is in terms of describing whether a particular behavior is hazing or not. The definition provided offers a starting point.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The concept will be developed in more depth as the presentation unfolds.</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p:txBody>
      </p:sp>
      <p:sp>
        <p:nvSpPr>
          <p:cNvPr id="83" name="Google Shape;83;p3: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3</a:t>
            </a:fld>
            <a:endParaRPr sz="1200">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4: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 name="Google Shape;99;p4: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The University of Maine study is the most comprehensive and in-depth investigation of hazing practices in higher education, surveying 11,482 undergraduate students enrolled at 53 colleges and universities. </a:t>
            </a:r>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 </a:t>
            </a:r>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It includes fraternities and sororities, sports teams and other campus organizations. It revealed that hazing is widespread and that a gap exists between student experiences of hazing and their willingness to label it as such.</a:t>
            </a:r>
            <a:endParaRPr/>
          </a:p>
        </p:txBody>
      </p:sp>
      <p:sp>
        <p:nvSpPr>
          <p:cNvPr id="100" name="Google Shape;100;p4: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5: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1" name="Google Shape;121;p5: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The death of Robert Champion is the worst-case scenario of the unwanted, unintended consequences of hazing. It exemplifies how established “traditions” can derail, and demonstrates the false sense of safety that comes when a practice has been done many times before – despite the apparent risk.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However, catastrophic outcomes are a predictable consequence of repeated risky behaviors which continue over time without adequate checks and balances.</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Condolences to who have lost someone to hazing.</a:t>
            </a:r>
            <a:endParaRPr/>
          </a:p>
          <a:p>
            <a:pPr marL="0" marR="0" lvl="0" indent="0" algn="l" rtl="0">
              <a:lnSpc>
                <a:spcPct val="100000"/>
              </a:lnSpc>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p:txBody>
      </p:sp>
      <p:sp>
        <p:nvSpPr>
          <p:cNvPr id="122" name="Google Shape;122;p5: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5</a:t>
            </a:fld>
            <a:endParaRPr sz="12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6: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p6: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The unapologetic response from some involved in this incident and the implication that it is acceptable because others do it is puzzling.</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The collective acceptance of criminal sexual assault in a sport setting raises an array of questions: Does sport operate by a different standard from the rest of society? How are such practices maintained over time given their destructive impact? How can a practice like this escape detection by those responsible for the team?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p:txBody>
      </p:sp>
      <p:sp>
        <p:nvSpPr>
          <p:cNvPr id="139" name="Google Shape;139;p6: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6</a:t>
            </a:fld>
            <a:endParaRPr sz="1200">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7: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6" name="Google Shape;156;p7: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The imposing physical presence of College All-American and NFL lineman Jonathan Martin, and the extreme and enduring impact of his hazing experience reveals that all are psychologically vulnerable.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When hostilities persist in a team environment hazing tips into bullying – exemplifying the “slippery slope” of hazing.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p:txBody>
      </p:sp>
      <p:sp>
        <p:nvSpPr>
          <p:cNvPr id="157" name="Google Shape;157;p7: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7</a:t>
            </a:fld>
            <a:endParaRPr sz="12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8: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4" name="Google Shape;174;p8: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There is a broad array of factors that drive hazing, spanning the Essential, the Innocent and the Sinister -- providing insight into why hazing exists and why it persists despite efforts to prevent it. </a:t>
            </a:r>
            <a:endParaRPr/>
          </a:p>
        </p:txBody>
      </p:sp>
      <p:sp>
        <p:nvSpPr>
          <p:cNvPr id="175" name="Google Shape;175;p8: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8</a:t>
            </a:fld>
            <a:endParaRPr sz="12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9: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1" name="Google Shape;191;p9: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Abraham Maslow is a pioneer in positive psychology. His work, the “Farther Reaches of Human Nature” provides insight into the forces that make us human and drive behavior ranging from survival to socialization to self-actualization.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The fundamental need for belonginess is at the core of why hazing is tolerated, even as it may jeopardize safety and physiological needs.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Maslow’s message of self-actualization speaks to the widely held belief that sport can be a path to personal development, and offers an ideal model of what sport can be. </a:t>
            </a:r>
            <a:endParaRPr/>
          </a:p>
        </p:txBody>
      </p:sp>
      <p:sp>
        <p:nvSpPr>
          <p:cNvPr id="192" name="Google Shape;192;p9: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0: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p10: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There is a false sense of safety that comes when practices go on, year after year, without adverse consequences.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However, the numbers tell the story of what is inevitable given repeated risky behaviors over time. This calculus of risk points to the inevitability of fatality as reflected tragically in death of Robert Champion.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According to a hazing clearinghouse established by Hank Nuwer, there has been at least one hazing death on a college campus every year since at least 1959.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p:txBody>
      </p:sp>
      <p:sp>
        <p:nvSpPr>
          <p:cNvPr id="209" name="Google Shape;209;p10: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10</a:t>
            </a:fld>
            <a:endParaRPr sz="120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11: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5" name="Google Shape;225;p11: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There are some behaviors, such as racial lynching in the USA and the holocaust in Germany, that are so extreme that they are indefensible in the face of rational scrutiny. Yet nonetheless, history teaches us that these behaviors do occur across time and circumstances, suggesting a dark side to human behavior.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The question of how otherwise reasonable people may slip into such extremes has caught the attention of social psychologists, whose groundbreaking research is presented.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In a poignant twist, the adverse impact on the participants in these classic experiments was found to be so disruptive, that such studies are now deemed unethical. Their lessons persist as a cautionary tale.</a:t>
            </a:r>
            <a:endParaRPr/>
          </a:p>
        </p:txBody>
      </p:sp>
      <p:sp>
        <p:nvSpPr>
          <p:cNvPr id="226" name="Google Shape;226;p11: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11</a:t>
            </a:fld>
            <a:endParaRPr sz="12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12: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3" name="Google Shape;243;p12: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The murder of Kitty Genovese in 1964 shocked the consciousness of the times. That no one called the police for assistance despite the prolonged and public nature of her  assault and death led to a collective soul searching that spanned public and professionals alike.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The “Good Samaritan” research by psychologists Darley and Batson explains this as a diffusion of responsibility, which in turn has given rise to more enduring questions regarding our accountability as citizens, neighbors and teammates.</a:t>
            </a:r>
            <a:endParaRPr/>
          </a:p>
          <a:p>
            <a:pPr marL="0" marR="0" lvl="0" indent="0" algn="l" rtl="0">
              <a:lnSpc>
                <a:spcPct val="100000"/>
              </a:lnSpc>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p:txBody>
      </p:sp>
      <p:sp>
        <p:nvSpPr>
          <p:cNvPr id="244" name="Google Shape;244;p12: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13: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2" name="Google Shape;262;p13: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In the “obedience studies” conducted by Stanley Milgram electric shock is presumably (but not actually) delivered to subjects under the pretense of a study on learning. In one study approximately 2/3 of subjects shocked “learners” (actually actors) into a presumed state of unconsciousness, despite their vehement vocal protests. </a:t>
            </a:r>
            <a:endParaRPr/>
          </a:p>
          <a:p>
            <a:pPr marL="0" marR="0" lvl="0" indent="0" algn="l" rtl="0">
              <a:lnSpc>
                <a:spcPct val="100000"/>
              </a:lnSpc>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Although no one was actually injured, the impact, in retrospect, on those who believed they were delivering shocks was emotionally disruptive nonetheless. </a:t>
            </a:r>
            <a:endParaRPr/>
          </a:p>
          <a:p>
            <a:pPr marL="0" marR="0" lvl="0" indent="0" algn="l" rtl="0">
              <a:lnSpc>
                <a:spcPct val="100000"/>
              </a:lnSpc>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The story of this research is presented in the 2015 film, the “Experimenter.”</a:t>
            </a:r>
            <a:endParaRPr/>
          </a:p>
          <a:p>
            <a:pPr marL="0" marR="0" lvl="0" indent="0" algn="l" rtl="0">
              <a:lnSpc>
                <a:spcPct val="100000"/>
              </a:lnSpc>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p:txBody>
      </p:sp>
      <p:sp>
        <p:nvSpPr>
          <p:cNvPr id="263" name="Google Shape;263;p13: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13</a:t>
            </a:fld>
            <a:endParaRPr sz="12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14: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1" name="Google Shape;281;p14: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Through a series of experiments, Milgram identified specific factors that drive obedient behavior, and those conditions that enable ethical behavior, ranging from the status of a prestigious institution to encouragement from the researcher.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It is noteworthy that those who observed another person refuse to deliver shock, were more likely to refuse to shock also. The compelling question here is “Why do we need permission to do the right thing?“ This also points to the power of one to make a difference.</a:t>
            </a:r>
            <a:endParaRPr/>
          </a:p>
          <a:p>
            <a:pPr marL="0" marR="0" lvl="0" indent="0" algn="l" rtl="0">
              <a:lnSpc>
                <a:spcPct val="100000"/>
              </a:lnSpc>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p:txBody>
      </p:sp>
      <p:sp>
        <p:nvSpPr>
          <p:cNvPr id="282" name="Google Shape;282;p14: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14</a:t>
            </a:fld>
            <a:endParaRPr sz="12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15: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8" name="Google Shape;298;p15: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libri"/>
              <a:buNone/>
            </a:pPr>
            <a:r>
              <a:rPr lang="en-US" sz="1400" b="0" i="0" u="none" strike="noStrike" cap="none">
                <a:solidFill>
                  <a:schemeClr val="dk1"/>
                </a:solidFill>
                <a:latin typeface="Calibri"/>
                <a:ea typeface="Calibri"/>
                <a:cs typeface="Calibri"/>
                <a:sym typeface="Calibri"/>
              </a:rPr>
              <a:t>A mock prison was created in a dorm basement at Stanford University, with volunteer guards and inmates closely observed by experimenters. This turned out to be uncharted territory for subjects and experimenters alike as the prison environment rapidly deteriorated. The transformation was so extreme that it has been compared to Franz Kafka’s classic work the “Metamorphosis.” </a:t>
            </a:r>
            <a:endParaRPr/>
          </a:p>
          <a:p>
            <a:pPr marL="0" marR="0" lvl="0" indent="0" algn="l" rtl="0">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600" b="0" i="0" u="none" strike="noStrike" cap="none">
                <a:solidFill>
                  <a:schemeClr val="dk1"/>
                </a:solidFill>
                <a:latin typeface="Calibri"/>
                <a:ea typeface="Calibri"/>
                <a:cs typeface="Calibri"/>
                <a:sym typeface="Calibri"/>
              </a:rPr>
              <a:t>This story is told in the 2015 film, “The Stanford Prison Experiment.”</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p:txBody>
      </p:sp>
      <p:sp>
        <p:nvSpPr>
          <p:cNvPr id="299" name="Google Shape;299;p15: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15</a:t>
            </a:fld>
            <a:endParaRPr sz="12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16: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5" name="Google Shape;315;p16: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In a situation reminiscent of the Kitty Genovese murder, not even the family visitors or experimenters stepped forward to call a halt as the situation obviously deteriorated.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Then in a compelling demonstration of the ability of one to make a difference, consultant, Dr. Christina Maslach brought an end to the study. This demonstration of the “power of one” to make a difference is also reflected in the Milgram study.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p:txBody>
      </p:sp>
      <p:sp>
        <p:nvSpPr>
          <p:cNvPr id="316" name="Google Shape;316;p16: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16</a:t>
            </a:fld>
            <a:endParaRPr sz="12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17: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2" name="Google Shape;332;p17: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A series of factors function as barriers to the recognition, reporting and prevention of hazing. These are driven by a diverse array of psychological dynamics and reinforced in the sport setting by subtle cultural messaging.</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p:txBody>
      </p:sp>
      <p:sp>
        <p:nvSpPr>
          <p:cNvPr id="333" name="Google Shape;333;p17: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17</a:t>
            </a:fld>
            <a:endParaRPr sz="12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p18: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9" name="Google Shape;349;p18: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The widespread acceptance of hazing rests on a series of somewhat convincing rationales which justify behaviors. These explanations function in a manner similar to those used by experimenters in the Milgram Obedience studies.</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However, as in the Milgram studies, these are very easily debunked when subjected to rational scrutiny.</a:t>
            </a:r>
            <a:endParaRPr/>
          </a:p>
        </p:txBody>
      </p:sp>
      <p:sp>
        <p:nvSpPr>
          <p:cNvPr id="350" name="Google Shape;350;p18: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18</a:t>
            </a:fld>
            <a:endParaRPr sz="12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19: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7" name="Google Shape;367;p19: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There is a widespread assumption that the subjects of hazing routinely give consent, although true consent is not possible. The choices to either resist and risk exclusion, or accept things in silence poses a dilemma – a situation in which neither choice offers a positive outcome.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This type of “lose-lose” situation has been described as a double bind.</a:t>
            </a:r>
            <a:endParaRPr/>
          </a:p>
        </p:txBody>
      </p:sp>
      <p:sp>
        <p:nvSpPr>
          <p:cNvPr id="368" name="Google Shape;368;p19: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19</a:t>
            </a:fld>
            <a:endParaRPr sz="1200">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20: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5" name="Google Shape;385;p20: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The concept of the double bind resists simple description. The concept of the double bind is reflected in the title of Joseph Heller’s novel (and film by the same name), “Catch 22</a:t>
            </a:r>
            <a:r>
              <a:rPr lang="en-US" sz="1200" b="1" i="0" u="none" strike="noStrike" cap="none">
                <a:solidFill>
                  <a:schemeClr val="dk1"/>
                </a:solidFill>
                <a:latin typeface="Calibri"/>
                <a:ea typeface="Calibri"/>
                <a:cs typeface="Calibri"/>
                <a:sym typeface="Calibri"/>
              </a:rPr>
              <a:t>.”</a:t>
            </a:r>
            <a:endParaRPr/>
          </a:p>
          <a:p>
            <a:pPr marL="0" marR="0" lvl="0" indent="0" algn="l" rtl="0">
              <a:lnSpc>
                <a:spcPct val="100000"/>
              </a:lnSpc>
              <a:spcBef>
                <a:spcPts val="0"/>
              </a:spcBef>
              <a:spcAft>
                <a:spcPts val="0"/>
              </a:spcAft>
              <a:buClr>
                <a:schemeClr val="dk1"/>
              </a:buClr>
              <a:buSzPts val="1400"/>
              <a:buFont typeface="Calibri"/>
              <a:buNone/>
            </a:pPr>
            <a:endParaRPr sz="12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The words of psychiatrist and poet, R. D. Laing capture its subtlety.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p:txBody>
      </p:sp>
      <p:sp>
        <p:nvSpPr>
          <p:cNvPr id="386" name="Google Shape;386;p20: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21: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5" name="Google Shape;405;p21: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That diffusion of responsibility is at work in hazing is reflected in the findings of the University of Maine study. Failure to report incidents and to seek change is influenced by the normalization of hazing in campus culture.</a:t>
            </a:r>
            <a:endParaRPr/>
          </a:p>
          <a:p>
            <a:pPr marL="0" marR="0" lvl="0" indent="0" algn="l" rtl="0">
              <a:lnSpc>
                <a:spcPct val="100000"/>
              </a:lnSpc>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p:txBody>
      </p:sp>
      <p:sp>
        <p:nvSpPr>
          <p:cNvPr id="406" name="Google Shape;406;p21: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21</a:t>
            </a:fld>
            <a:endParaRPr sz="1200">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22: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3" name="Google Shape;423;p22: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Whistleblowers across all levels of society risk retaliation when speaking out. The more offensive the behavior, the greater the ethical imperative to report and the greater the potential negative consequences for doing so – and the greater the bind faced by the whistleblower.</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p:txBody>
      </p:sp>
      <p:sp>
        <p:nvSpPr>
          <p:cNvPr id="424" name="Google Shape;424;p22: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22</a:t>
            </a:fld>
            <a:endParaRPr sz="120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p23: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1" name="Google Shape;441;p23: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The whistleblower who is also a victim faces the double bind of accepting the events or reporting them. However, in a team environment, the stakes escalate, as the player not only jeopardizes team status but also faces the shame of disclosure. The combination of shame from disclosure and punishing consequences for seeking a remedy is the prototypical dilemma faced by the sexual assault survivor.</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This whistleblower-victim dilemma offers insight into why Bart Starr, NFL Hall of Fame player from the Lombardi era Green Bay Packers remained silent about his college hazing. After a lifetime of carefully crafted public statements, his poignant end-of-life revelation speaks to the power of hazing over its victims and the need for change.</a:t>
            </a:r>
            <a:endParaRPr sz="1200" b="1"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p:txBody>
      </p:sp>
      <p:sp>
        <p:nvSpPr>
          <p:cNvPr id="442" name="Google Shape;442;p23: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p24: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9" name="Google Shape;459;p24: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In recognition of the significant problems posed by hazing and its resistance to remedy, a variety of measures have been taken including educational programming, widespread implementation of legal statutes, and efforts at clarifying accountability by sports organizations. However, this has met with limited success.</a:t>
            </a:r>
            <a:endParaRPr/>
          </a:p>
        </p:txBody>
      </p:sp>
      <p:sp>
        <p:nvSpPr>
          <p:cNvPr id="460" name="Google Shape;460;p24: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p25: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7" name="Google Shape;477;p25: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The STEP UP! Program (whose brochure is displayed) developed at the University of Arizona in partnership with the NCAA, addresses a wide range of concerns facing the college student. The inclusion of a hazing education program within a broadly-based bystander intervention program implicitly addresses the questions of diffusion of responsibility and shared accountability.</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While awareness and training are critical to creating change, the impact of programs appears to be limited for reasons which are not fully clear. This is likely due to the complexities of the psychological dynamics that drive hazing, and to the challenge of applying general principles and concepts to specific situations. </a:t>
            </a:r>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p:txBody>
      </p:sp>
      <p:sp>
        <p:nvSpPr>
          <p:cNvPr id="478" name="Google Shape;478;p25: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25</a:t>
            </a:fld>
            <a:endParaRPr sz="12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p26: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7" name="Google Shape;497;p26: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Most states - but not all - have enacted anti-hazing laws. These can vary significantly from state to state.</a:t>
            </a:r>
            <a:endParaRPr/>
          </a:p>
          <a:p>
            <a:pPr marL="0" marR="0" lvl="0" indent="0" algn="l" rtl="0">
              <a:lnSpc>
                <a:spcPct val="100000"/>
              </a:lnSpc>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p:txBody>
      </p:sp>
      <p:sp>
        <p:nvSpPr>
          <p:cNvPr id="498" name="Google Shape;498;p26: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26</a:t>
            </a:fld>
            <a:endParaRPr sz="12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p27: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5" name="Google Shape;515;p27: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The Pennsylvania statue is explicit in its definition, listing the prototypical examples of hazing. In other states, what constitutes hazing is much less clearly defined.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It is noteworthy that this statute includes reference to social exclusion, which although easily overlooked is the quintessential element at the core of hazing.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Unfortunately, neither legal statutes nor hazing education nor organizational policies appear to have been a sufficiently effective deterrent.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p:txBody>
      </p:sp>
      <p:sp>
        <p:nvSpPr>
          <p:cNvPr id="516" name="Google Shape;516;p27: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27</a:t>
            </a:fld>
            <a:endParaRPr sz="1200">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Google Shape;531;p28: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2" name="Google Shape;532;p28: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Organizations set standards and create culture for its stakeholders. They are the higher authority empowered to monitor and manage behavior, and to enforce corrective actions when necessary.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When organizations accept accountability and seek a remedy, a solution is in the making. In failing to do so, problems are magnified. In the worst-case scenario, the organization may align against the victim in an effort to protect itself from adverse consequences. </a:t>
            </a:r>
            <a:endParaRPr/>
          </a:p>
        </p:txBody>
      </p:sp>
      <p:sp>
        <p:nvSpPr>
          <p:cNvPr id="533" name="Google Shape;533;p28: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p29: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0" name="Google Shape;550;p29: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Well-intended mandates for policy implementation can easily fall short. Research by Donnelly and colleagues reveals a mix of failure to comply with the national organization mandate, as well as, poorly constructed policies.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The lack of a clear pathway to file a complaint or to seek a remedy, as reflected in the absence of a contact person is particularly compelling. When the steps to reporting or otherwise seeking a remedy are unclear, efforts to do so are undermined. This plays into the hands of those who would resist accountability.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A proper procedure would identify those at fault and absolve those that are innocent. In so doing, the organization makes a correction, affirms its mission and continues on its true course.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Policies Implemented in a way which inadvertently (or otherwise) undermine the likelihood of finding a solution has been described as an example of an ethics placebos. This will be described in detail subsequently.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p:txBody>
      </p:sp>
      <p:sp>
        <p:nvSpPr>
          <p:cNvPr id="551" name="Google Shape;551;p29: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29</a:t>
            </a:fld>
            <a:endParaRPr sz="1200">
              <a:solidFill>
                <a:schemeClr val="dk1"/>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p30: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9" name="Google Shape;569;p30: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Recognizing the limited impact of education, legal statutes, and organizational policy on hazing, the NCAA recommends a deliberate effort at developing a culture that more effectively supports athletes’ health and personal development.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Culture change, as is suggested, demands involvement of all stakeholders at all levels. The work of Maslow offers an aspirational model of what this culture change may be.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p:txBody>
      </p:sp>
      <p:sp>
        <p:nvSpPr>
          <p:cNvPr id="570" name="Google Shape;570;p30: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p31: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7" name="Google Shape;587;p31: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All too often organizations fail to hold themselves accountable for hazing and other forms of interpersonal violence. The Penn State sex scandal and the racial discord at the University of Missouri persist as prototypical examples.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These incidents represent a failure of leadership, here named the Helm’s effect. In the Greek myth of Dionysius, the failure of the helmsman to steer the ship on a proper course led to its destruction.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Metaphorically, an organization which abandons its mission is akin to a ship adrift with a broken moral compass. This is particularly worrisome in youth, developmental and college athletics where a noble mission of personal development is espoused.</a:t>
            </a:r>
            <a:endParaRPr/>
          </a:p>
        </p:txBody>
      </p:sp>
      <p:sp>
        <p:nvSpPr>
          <p:cNvPr id="588" name="Google Shape;588;p31: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31</a:t>
            </a:fld>
            <a:endParaRPr sz="1200">
              <a:solidFill>
                <a:schemeClr val="dk1"/>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p32: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7" name="Google Shape;607;p32: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The failure of organizations to recognize problems and seek a proper remedy has been described as institutional betrayal. When challenged, organizations resort to a series of tactics designed to protect itself from the adverse consequences of its actions: Delay, Denial, Misdirection and the Double Bind. These are designed to project the appearance of accountability but actually function to disrupt due process.</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As the Milgram Obedience studies suggests the power of these tactics is magnified when they come at the hands of a would-be esteemed institution.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Of the 4 tactics identified, Delay is notably simple and subtle. It tests the will of the advocate and puts off the moment of reckoning, delaying and sometimes circumventing a solution.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p:txBody>
      </p:sp>
      <p:sp>
        <p:nvSpPr>
          <p:cNvPr id="608" name="Google Shape;608;p32: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32</a:t>
            </a:fld>
            <a:endParaRPr sz="1200">
              <a:solidFill>
                <a:schemeClr val="dk1"/>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p33: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7" name="Google Shape;627;p33: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Denial encompasses a broad set of behaviors ranging from the benign to the malignant. According to Freud, unconscious psychological defenses such as denial, are deployed to help cope with the potentially overwhelming emotional impact of distressing events. In time, the defense mechanisms are intended to give way to more effective coping. </a:t>
            </a:r>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 </a:t>
            </a:r>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Moral disbelief is here defined as a form of denial in which an otherwise ethical person fails to comprehend the reality of a truly terrible wrong, despite compelling evidence. This is poignantly conveyed by legal scholar Raphael Lemkin in his description of the zeitgeist in Berlin during the Holocaust as a twilight between knowing and not knowing.</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p:txBody>
      </p:sp>
      <p:sp>
        <p:nvSpPr>
          <p:cNvPr id="628" name="Google Shape;628;p33: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33</a:t>
            </a:fld>
            <a:endParaRPr sz="1200">
              <a:solidFill>
                <a:schemeClr val="dk1"/>
              </a:solidFill>
              <a:latin typeface="Calibri"/>
              <a:ea typeface="Calibri"/>
              <a:cs typeface="Calibri"/>
              <a:sym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5"/>
        <p:cNvGrpSpPr/>
        <p:nvPr/>
      </p:nvGrpSpPr>
      <p:grpSpPr>
        <a:xfrm>
          <a:off x="0" y="0"/>
          <a:ext cx="0" cy="0"/>
          <a:chOff x="0" y="0"/>
          <a:chExt cx="0" cy="0"/>
        </a:xfrm>
      </p:grpSpPr>
      <p:sp>
        <p:nvSpPr>
          <p:cNvPr id="646" name="Google Shape;646;p34: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7" name="Google Shape;647;p34: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Psychologist Ken Pope describes “ethics placebos” as strategies employed by those who wish to “spin” unethical behaviors into legitimate sounding excuses. These are presented in explicit detail in “Ethics in Psychotherapy and Counseling.”</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Understanding complex situations relies on a big picture view and an awareness of context. For this reason, use of ethics placebos rely heavily on the deconstructing of events. Once detached from context, tricks of language, cognitive justifications and logical fallacies are more convincing.</a:t>
            </a:r>
            <a:endParaRPr/>
          </a:p>
          <a:p>
            <a:pPr marL="0" marR="0" lvl="0" indent="0" algn="l" rtl="0">
              <a:lnSpc>
                <a:spcPct val="100000"/>
              </a:lnSpc>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endParaRPr sz="1200" b="1" i="0" u="none" strike="noStrike" cap="none">
              <a:solidFill>
                <a:schemeClr val="dk1"/>
              </a:solidFill>
              <a:latin typeface="Calibri"/>
              <a:ea typeface="Calibri"/>
              <a:cs typeface="Calibri"/>
              <a:sym typeface="Calibri"/>
            </a:endParaRPr>
          </a:p>
        </p:txBody>
      </p:sp>
      <p:sp>
        <p:nvSpPr>
          <p:cNvPr id="648" name="Google Shape;648;p34: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34</a:t>
            </a:fld>
            <a:endParaRPr sz="1200">
              <a:solidFill>
                <a:schemeClr val="dk1"/>
              </a:solidFill>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Google Shape;666;p35: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7" name="Google Shape;667;p35: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The implementation of the double bind is enabled by the power that the organization holds over the individual. It presents a choice is to accept the transgression or leave the organization, neither of which is a proper remedy.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The use of this type of tactics sends a powerful message from the organization not only to victims but to all its constituents. Such actions define the deep culture of the organization and set the standards for expected behavior. The irony lies in the disconnect between the idealistic mission presented as a public face and the true culture.</a:t>
            </a:r>
            <a:endParaRPr/>
          </a:p>
        </p:txBody>
      </p:sp>
      <p:sp>
        <p:nvSpPr>
          <p:cNvPr id="668" name="Google Shape;668;p35: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35</a:t>
            </a:fld>
            <a:endParaRPr sz="1200">
              <a:solidFill>
                <a:schemeClr val="dk1"/>
              </a:solidFill>
              <a:latin typeface="Calibri"/>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Google Shape;686;p36: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7" name="Google Shape;687;p36: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Competitive sport is exclusive by definition, creating an in-group and an out-group in the process of forming a team. Within each new team there are typically established players and newcomers. As the team forms and assimilates its new players, a group dynamic will unfold which can range on a continuum from constructive to destructive.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Given the team’s shared mission and purpose, it is advantageous that this process go well from both a performance and interpersonal perspective.</a:t>
            </a:r>
            <a:endParaRPr/>
          </a:p>
        </p:txBody>
      </p:sp>
      <p:sp>
        <p:nvSpPr>
          <p:cNvPr id="688" name="Google Shape;688;p36: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5"/>
        <p:cNvGrpSpPr/>
        <p:nvPr/>
      </p:nvGrpSpPr>
      <p:grpSpPr>
        <a:xfrm>
          <a:off x="0" y="0"/>
          <a:ext cx="0" cy="0"/>
          <a:chOff x="0" y="0"/>
          <a:chExt cx="0" cy="0"/>
        </a:xfrm>
      </p:grpSpPr>
      <p:sp>
        <p:nvSpPr>
          <p:cNvPr id="706" name="Google Shape;706;p37: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7" name="Google Shape;707;p37: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The phrase “form, storm, norm, conform” captures the process and the challenge of team building. Cohesiveness is likely to pay dividends both on and off the playing field, pointing to the need for a constructive group dynamic.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As team activities move away from matters related to sport and unfold outside the oversight of coaches, the risk of things going awry increases.</a:t>
            </a:r>
            <a:endParaRPr/>
          </a:p>
          <a:p>
            <a:pPr marL="0" marR="0" lvl="0" indent="0" algn="l" rtl="0">
              <a:lnSpc>
                <a:spcPct val="100000"/>
              </a:lnSpc>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p:txBody>
      </p:sp>
      <p:sp>
        <p:nvSpPr>
          <p:cNvPr id="708" name="Google Shape;708;p37: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37</a:t>
            </a:fld>
            <a:endParaRPr sz="1200">
              <a:solidFill>
                <a:schemeClr val="dk1"/>
              </a:solidFill>
              <a:latin typeface="Calibri"/>
              <a:ea typeface="Calibri"/>
              <a:cs typeface="Calibri"/>
              <a:sym typeface="Calibri"/>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4"/>
        <p:cNvGrpSpPr/>
        <p:nvPr/>
      </p:nvGrpSpPr>
      <p:grpSpPr>
        <a:xfrm>
          <a:off x="0" y="0"/>
          <a:ext cx="0" cy="0"/>
          <a:chOff x="0" y="0"/>
          <a:chExt cx="0" cy="0"/>
        </a:xfrm>
      </p:grpSpPr>
      <p:sp>
        <p:nvSpPr>
          <p:cNvPr id="725" name="Google Shape;725;p38: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6" name="Google Shape;726;p38: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The question of “how to engage in team building in an era of hazing” asked by a coach in a training seminar captures the dilemma faced by athletes, coaches and administrators.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For many reasons, ranging from the complexity of group dynamics to the unique culture of sport, team building can easily slip into hazing.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Given the relative youth of many athletes and the psychological sophistication required to implement team building, it would be prudent to teach team building directly. This proactive step would be a welcome complement to established hazing education which focuses more on what not to do.</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p:txBody>
      </p:sp>
      <p:sp>
        <p:nvSpPr>
          <p:cNvPr id="727" name="Google Shape;727;p38: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38</a:t>
            </a:fld>
            <a:endParaRPr sz="1200">
              <a:solidFill>
                <a:schemeClr val="dk1"/>
              </a:solidFill>
              <a:latin typeface="Calibri"/>
              <a:ea typeface="Calibri"/>
              <a:cs typeface="Calibri"/>
              <a:sym typeface="Calibri"/>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4"/>
        <p:cNvGrpSpPr/>
        <p:nvPr/>
      </p:nvGrpSpPr>
      <p:grpSpPr>
        <a:xfrm>
          <a:off x="0" y="0"/>
          <a:ext cx="0" cy="0"/>
          <a:chOff x="0" y="0"/>
          <a:chExt cx="0" cy="0"/>
        </a:xfrm>
      </p:grpSpPr>
      <p:sp>
        <p:nvSpPr>
          <p:cNvPr id="745" name="Google Shape;745;p39: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6" name="Google Shape;746;p39: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Most simply put, team building is a positive experience and hazing is negative. There are a series of contrasting psychological dynamics that differentiate team building and hazing. However, in practice making this distinction can be difficult. That said, the very same activities could be positive or negative depending upon the subtleties of the way the experience unfolds, and the ability of those directing the process to implement proper checks and balances.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Take a scavenger hunt for example.  While identified as a hazing practice, arguably it can be done without a dangerous or demeaning impact. Which raises the question, if it is not destructive or demeaning, is it hazing?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This reinforces the value of approaching team building in a proactive way, with a particular positive purpose, and mindful of group dynamics. </a:t>
            </a:r>
            <a:endParaRPr/>
          </a:p>
          <a:p>
            <a:pPr marL="0" marR="0" lvl="0" indent="0" algn="l" rtl="0">
              <a:lnSpc>
                <a:spcPct val="100000"/>
              </a:lnSpc>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p:txBody>
      </p:sp>
      <p:sp>
        <p:nvSpPr>
          <p:cNvPr id="747" name="Google Shape;747;p39: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39</a:t>
            </a:fld>
            <a:endParaRPr sz="1200">
              <a:solidFill>
                <a:schemeClr val="dk1"/>
              </a:solidFill>
              <a:latin typeface="Calibri"/>
              <a:ea typeface="Calibri"/>
              <a:cs typeface="Calibri"/>
              <a:sym typeface="Calibri"/>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5"/>
        <p:cNvGrpSpPr/>
        <p:nvPr/>
      </p:nvGrpSpPr>
      <p:grpSpPr>
        <a:xfrm>
          <a:off x="0" y="0"/>
          <a:ext cx="0" cy="0"/>
          <a:chOff x="0" y="0"/>
          <a:chExt cx="0" cy="0"/>
        </a:xfrm>
      </p:grpSpPr>
      <p:sp>
        <p:nvSpPr>
          <p:cNvPr id="766" name="Google Shape;766;p40: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7" name="Google Shape;767;p40: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Hazing activities may range from relatively benign to outright destructive. When clearly destructive, there are typical signs that can be identified at the individual, team and organizational levels. These are usually subtle and not easily detected.</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When those in a leadership role understand the dynamics of hazing, cultivate a culture of trust, embrace accountability, and strive to remain alert and aware of outlier behaviors, the chances for detection are greatly enhanced. Hazing thrives in the dark and is transformed in the light.</a:t>
            </a:r>
            <a:endParaRPr/>
          </a:p>
          <a:p>
            <a:pPr marL="0" marR="0" lvl="0" indent="0" algn="l" rtl="0">
              <a:lnSpc>
                <a:spcPct val="100000"/>
              </a:lnSpc>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p:txBody>
      </p:sp>
      <p:sp>
        <p:nvSpPr>
          <p:cNvPr id="768" name="Google Shape;768;p40: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40</a:t>
            </a:fld>
            <a:endParaRPr sz="1200">
              <a:solidFill>
                <a:schemeClr val="dk1"/>
              </a:solidFill>
              <a:latin typeface="Calibri"/>
              <a:ea typeface="Calibri"/>
              <a:cs typeface="Calibri"/>
              <a:sym typeface="Calibri"/>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5"/>
        <p:cNvGrpSpPr/>
        <p:nvPr/>
      </p:nvGrpSpPr>
      <p:grpSpPr>
        <a:xfrm>
          <a:off x="0" y="0"/>
          <a:ext cx="0" cy="0"/>
          <a:chOff x="0" y="0"/>
          <a:chExt cx="0" cy="0"/>
        </a:xfrm>
      </p:grpSpPr>
      <p:sp>
        <p:nvSpPr>
          <p:cNvPr id="786" name="Google Shape;786;p41: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7" name="Google Shape;787;p41: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Differentiating hazing and team building requires a multidimensional approach which considers action, intention and consequence. Identifying hazing categorically as a set of specific actions has inherent limitations. As noted previously, whether a given set of behaviors is or is not hazing has a great deal to do with the underlying attitudes and intentions of those directing the process. An understanding of the underlying attitudes and intentions enables effective intervention in hazing, and serves as the pivot point in shifting from hazing to proper team building.</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While the impact of a group activity defines the severity of hazing, the roots of risk lie in the intentions of those directing the practice, a common sense understanding of danger, and a readiness to modify or stop the activities if they appear to be demeaning or damaging. When directed by those who are consuming alcohol and drugs, sensible decision making is compromised and a layer of danger is added.</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Context is also an important factor. Consider military school training practices, which may appear to be harsh, and may in fact be harsh by design. The underlying objective and intentions may be sensible within the overarching context of military service. When such practices are in place, they are typically directed by those who are specifically trained and qualified to do so and who operate within the oversight of a command structure. This stands in contrast to how hazing typically operates -- without special training and expertise, and without oversight.</a:t>
            </a:r>
            <a:endParaRPr/>
          </a:p>
          <a:p>
            <a:pPr marL="0" marR="0" lvl="0" indent="0" algn="l" rtl="0">
              <a:spcBef>
                <a:spcPts val="0"/>
              </a:spcBef>
              <a:spcAft>
                <a:spcPts val="0"/>
              </a:spcAft>
              <a:buClr>
                <a:schemeClr val="dk1"/>
              </a:buClr>
              <a:buSzPts val="1400"/>
              <a:buFont typeface="Calibri"/>
              <a:buNone/>
            </a:pPr>
            <a:endParaRPr sz="1200" b="1"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p:txBody>
      </p:sp>
      <p:sp>
        <p:nvSpPr>
          <p:cNvPr id="788" name="Google Shape;788;p41: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41</a:t>
            </a:fld>
            <a:endParaRPr sz="1200">
              <a:solidFill>
                <a:schemeClr val="dk1"/>
              </a:solidFill>
              <a:latin typeface="Calibri"/>
              <a:ea typeface="Calibri"/>
              <a:cs typeface="Calibri"/>
              <a:sym typeface="Calibri"/>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5"/>
        <p:cNvGrpSpPr/>
        <p:nvPr/>
      </p:nvGrpSpPr>
      <p:grpSpPr>
        <a:xfrm>
          <a:off x="0" y="0"/>
          <a:ext cx="0" cy="0"/>
          <a:chOff x="0" y="0"/>
          <a:chExt cx="0" cy="0"/>
        </a:xfrm>
      </p:grpSpPr>
      <p:sp>
        <p:nvSpPr>
          <p:cNvPr id="806" name="Google Shape;806;p42: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7" name="Google Shape;807;p42: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An honest and open dialogue is the start to transforming hazing into team building.  This may be done proactively or in reaction to an incident.</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When the conversation follows an incident, it may be useful to begin with a look at the impact: “Was it helpful or not?” and “If not, then why not?” This provides a segue to examining underlying intentions and expectations, and the extent to which the specific actions taken did or did not yield a desirable outcome.</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While it is important for those in a leadership role set boundaries, point out pitfalls and implement a remedy, it is essential this be done in a constructive manner, with reasonable tolerance for error, and with reframing of mistakes as an opportunity for learning.</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p:txBody>
      </p:sp>
      <p:sp>
        <p:nvSpPr>
          <p:cNvPr id="808" name="Google Shape;808;p42: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42</a:t>
            </a:fld>
            <a:endParaRPr sz="1200">
              <a:solidFill>
                <a:schemeClr val="dk1"/>
              </a:solidFill>
              <a:latin typeface="Calibri"/>
              <a:ea typeface="Calibri"/>
              <a:cs typeface="Calibri"/>
              <a:sym typeface="Calibri"/>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5"/>
        <p:cNvGrpSpPr/>
        <p:nvPr/>
      </p:nvGrpSpPr>
      <p:grpSpPr>
        <a:xfrm>
          <a:off x="0" y="0"/>
          <a:ext cx="0" cy="0"/>
          <a:chOff x="0" y="0"/>
          <a:chExt cx="0" cy="0"/>
        </a:xfrm>
      </p:grpSpPr>
      <p:sp>
        <p:nvSpPr>
          <p:cNvPr id="826" name="Google Shape;826;p43: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7" name="Google Shape;827;p43: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While good intensions may result in a bad outcome, this is far more likely when those involved act as if activities within a sport team operate by a different set of rules than in other group settings in society. If an activity would not stand scrutiny in these other settings, then it is probably not helpful in sport.</a:t>
            </a:r>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 </a:t>
            </a:r>
            <a:endParaRPr/>
          </a:p>
          <a:p>
            <a:pPr marL="0" marR="0" lvl="0" indent="0" algn="l" rtl="0">
              <a:lnSpc>
                <a:spcPct val="100000"/>
              </a:lnSpc>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p:txBody>
      </p:sp>
      <p:sp>
        <p:nvSpPr>
          <p:cNvPr id="828" name="Google Shape;828;p43: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43</a:t>
            </a:fld>
            <a:endParaRPr sz="1200">
              <a:solidFill>
                <a:schemeClr val="dk1"/>
              </a:solidFill>
              <a:latin typeface="Calibri"/>
              <a:ea typeface="Calibri"/>
              <a:cs typeface="Calibri"/>
              <a:sym typeface="Calibri"/>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5"/>
        <p:cNvGrpSpPr/>
        <p:nvPr/>
      </p:nvGrpSpPr>
      <p:grpSpPr>
        <a:xfrm>
          <a:off x="0" y="0"/>
          <a:ext cx="0" cy="0"/>
          <a:chOff x="0" y="0"/>
          <a:chExt cx="0" cy="0"/>
        </a:xfrm>
      </p:grpSpPr>
      <p:sp>
        <p:nvSpPr>
          <p:cNvPr id="846" name="Google Shape;846;p44: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7" name="Google Shape;847;p44: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Identifying a cause-effect relationship between a given group activity and improved team dynamics is the starting point for defining and teaching team building.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Team building is a complex and challenging activity in the best of circumstances, requiring expertise and a well-developed plan. Leaving this to the devices of the team without supervision and guidance is no more effective than allowing the team to train without coaching or sending the team on the playing field without developing a game plan.</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p:txBody>
      </p:sp>
      <p:sp>
        <p:nvSpPr>
          <p:cNvPr id="848" name="Google Shape;848;p44: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44</a:t>
            </a:fld>
            <a:endParaRPr sz="1200">
              <a:solidFill>
                <a:schemeClr val="dk1"/>
              </a:solidFill>
              <a:latin typeface="Calibri"/>
              <a:ea typeface="Calibri"/>
              <a:cs typeface="Calibri"/>
              <a:sym typeface="Calibri"/>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
        <p:cNvGrpSpPr/>
        <p:nvPr/>
      </p:nvGrpSpPr>
      <p:grpSpPr>
        <a:xfrm>
          <a:off x="0" y="0"/>
          <a:ext cx="0" cy="0"/>
          <a:chOff x="0" y="0"/>
          <a:chExt cx="0" cy="0"/>
        </a:xfrm>
      </p:grpSpPr>
      <p:sp>
        <p:nvSpPr>
          <p:cNvPr id="866" name="Google Shape;866;p45: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7" name="Google Shape;867;p45: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The reason for Advocacy lies in answer to the questions: Why take action advocate? What is the goal? Who should act?</a:t>
            </a:r>
            <a:endParaRPr sz="1200" b="0" i="0" u="none" strike="noStrike" cap="none">
              <a:solidFill>
                <a:schemeClr val="dk1"/>
              </a:solidFill>
              <a:latin typeface="Calibri"/>
              <a:ea typeface="Calibri"/>
              <a:cs typeface="Calibri"/>
              <a:sym typeface="Calibri"/>
            </a:endParaRPr>
          </a:p>
        </p:txBody>
      </p:sp>
      <p:sp>
        <p:nvSpPr>
          <p:cNvPr id="868" name="Google Shape;868;p45: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45</a:t>
            </a:fld>
            <a:endParaRPr sz="1200">
              <a:solidFill>
                <a:schemeClr val="dk1"/>
              </a:solidFill>
              <a:latin typeface="Calibri"/>
              <a:ea typeface="Calibri"/>
              <a:cs typeface="Calibri"/>
              <a:sym typeface="Calibri"/>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5"/>
        <p:cNvGrpSpPr/>
        <p:nvPr/>
      </p:nvGrpSpPr>
      <p:grpSpPr>
        <a:xfrm>
          <a:off x="0" y="0"/>
          <a:ext cx="0" cy="0"/>
          <a:chOff x="0" y="0"/>
          <a:chExt cx="0" cy="0"/>
        </a:xfrm>
      </p:grpSpPr>
      <p:sp>
        <p:nvSpPr>
          <p:cNvPr id="886" name="Google Shape;886;p46: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7" name="Google Shape;887;p46: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Why take action?</a:t>
            </a:r>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 </a:t>
            </a:r>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At a societal level the reach of sport is extraordinary, with a demonstrated history in social change. Sport is a powerful social institution, prominent in the public eye, reflecting society, providing a forum to examine behavior, setting cultural standards and serving as a force for change.  </a:t>
            </a:r>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 </a:t>
            </a:r>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HIV positive NBA star, Magic Johnson’s status as a well-respected athlete combined with his ability to bring a popular face and a positive attitude to the disease, changed the conversation and created a sense of hope and acceptance. </a:t>
            </a:r>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 </a:t>
            </a:r>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Reflecting on the impact of both grassroots sports and a South African Rugby World Cup victory in the transition from apartheid, Nelson Mandela suggests: “Sport can create hope where once there was only despair. It is more powerful than governments in breaking down barriers. Sport has the power to change the world.”</a:t>
            </a:r>
            <a:endParaRPr/>
          </a:p>
          <a:p>
            <a:pPr marL="0" marR="0" lvl="0" indent="0" algn="l" rtl="0">
              <a:lnSpc>
                <a:spcPct val="100000"/>
              </a:lnSpc>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p:txBody>
      </p:sp>
      <p:sp>
        <p:nvSpPr>
          <p:cNvPr id="888" name="Google Shape;888;p46: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46</a:t>
            </a:fld>
            <a:endParaRPr sz="1200">
              <a:solidFill>
                <a:schemeClr val="dk1"/>
              </a:solidFill>
              <a:latin typeface="Calibri"/>
              <a:ea typeface="Calibri"/>
              <a:cs typeface="Calibri"/>
              <a:sym typeface="Calibri"/>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2"/>
        <p:cNvGrpSpPr/>
        <p:nvPr/>
      </p:nvGrpSpPr>
      <p:grpSpPr>
        <a:xfrm>
          <a:off x="0" y="0"/>
          <a:ext cx="0" cy="0"/>
          <a:chOff x="0" y="0"/>
          <a:chExt cx="0" cy="0"/>
        </a:xfrm>
      </p:grpSpPr>
      <p:sp>
        <p:nvSpPr>
          <p:cNvPr id="903" name="Google Shape;903;p47: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4" name="Google Shape;904;p47: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The “up” side to sport done well is remarkable, with roots that reach deep into the history. Sport is a cornerstone of Western Civilization. </a:t>
            </a:r>
            <a:endParaRPr/>
          </a:p>
          <a:p>
            <a:pPr marL="0" marR="0" lvl="0" indent="0" algn="l" rtl="0">
              <a:lnSpc>
                <a:spcPct val="100000"/>
              </a:lnSpc>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Ancient Greek culture gave the world the Olympic Games, a bloodless celebration of warrior skills that is the foundation of modern sport. In the legend of Pheidippides and his Marathon run, there is a view of heroism that champions honor and service in a higher cause. With Greek theatre as a reference point, Aristotle speaks to the transformative power of challenge and trial when played out in a public spectacle. His references to character and catharsis translate well to participant and spectator in contemporary sport.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Keeping sight of the best of what sport can be helps define the mission and illuminate the path to a better society.</a:t>
            </a:r>
            <a:endParaRPr sz="1200" b="0" i="0" u="none" strike="noStrike" cap="none">
              <a:solidFill>
                <a:schemeClr val="dk1"/>
              </a:solidFill>
              <a:latin typeface="Calibri"/>
              <a:ea typeface="Calibri"/>
              <a:cs typeface="Calibri"/>
              <a:sym typeface="Calibri"/>
            </a:endParaRPr>
          </a:p>
        </p:txBody>
      </p:sp>
      <p:sp>
        <p:nvSpPr>
          <p:cNvPr id="905" name="Google Shape;905;p47: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47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2"/>
        <p:cNvGrpSpPr/>
        <p:nvPr/>
      </p:nvGrpSpPr>
      <p:grpSpPr>
        <a:xfrm>
          <a:off x="0" y="0"/>
          <a:ext cx="0" cy="0"/>
          <a:chOff x="0" y="0"/>
          <a:chExt cx="0" cy="0"/>
        </a:xfrm>
      </p:grpSpPr>
      <p:sp>
        <p:nvSpPr>
          <p:cNvPr id="923" name="Google Shape;923;p48: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4" name="Google Shape;924;p48: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The “Who” is you – any and all sport stakeholders who want sport to be a positive force in society.</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While many my try without success, the power of one to make change has been proven again and again. This was seen in the Milgram and Stanford experiments, and in the courage of Magic Johnson.  It is also seen in the moment that Brooklyn Dodger captain, Pee Wee Reese stood by Jackie Robinson on the playing field, in what has been described as a tipping point in the racial integration of professional sport.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p:txBody>
      </p:sp>
      <p:sp>
        <p:nvSpPr>
          <p:cNvPr id="925" name="Google Shape;925;p48: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48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4"/>
        <p:cNvGrpSpPr/>
        <p:nvPr/>
      </p:nvGrpSpPr>
      <p:grpSpPr>
        <a:xfrm>
          <a:off x="0" y="0"/>
          <a:ext cx="0" cy="0"/>
          <a:chOff x="0" y="0"/>
          <a:chExt cx="0" cy="0"/>
        </a:xfrm>
      </p:grpSpPr>
      <p:sp>
        <p:nvSpPr>
          <p:cNvPr id="945" name="Google Shape;945;p49: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6" name="Google Shape;946;p49: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Military commander (and later British Prime Minister), the Duke of Wellington, suggests that the famous Battle of Waterloo was won on the playing fields of Eton, a school where many of the military officers of the day were educated.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Much the same may be said regarding the role of sport in the start of the fight back on 9/11. The names, Beamer, Burnett, Bingham and Glick are not well known although perhaps they should be. These former college athletes teamed up to assault the hijackers of Flight 93, saving lives while hastening their own deaths. They showcased the skills honed through sport: to identify a challenge, work as a team, think pragmatically, convert idea to action, and act with courage and composure.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Not all will be champions, but every athlete can grow in this same skill set and in so doing leave sport enriched and better prepared for life after. This positive model of the games we play and the skills we build speak to the value of sport.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A simple measure of any team building practice is in answer to the question: "Is the sport experience preparing athletes to be more or less likely to rise to this type of challenge?"</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p:txBody>
      </p:sp>
      <p:sp>
        <p:nvSpPr>
          <p:cNvPr id="947" name="Google Shape;947;p49: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49</a:t>
            </a:fld>
            <a:endParaRPr sz="1200">
              <a:solidFill>
                <a:schemeClr val="dk1"/>
              </a:solidFill>
              <a:latin typeface="Calibri"/>
              <a:ea typeface="Calibri"/>
              <a:cs typeface="Calibri"/>
              <a:sym typeface="Calibri"/>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1"/>
        <p:cNvGrpSpPr/>
        <p:nvPr/>
      </p:nvGrpSpPr>
      <p:grpSpPr>
        <a:xfrm>
          <a:off x="0" y="0"/>
          <a:ext cx="0" cy="0"/>
          <a:chOff x="0" y="0"/>
          <a:chExt cx="0" cy="0"/>
        </a:xfrm>
      </p:grpSpPr>
      <p:sp>
        <p:nvSpPr>
          <p:cNvPr id="962" name="Google Shape;962;p50: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3" name="Google Shape;963;p50: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A brief listing of resources is provided.</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 All are encouraged to examine the Sport Hazing website (</a:t>
            </a:r>
            <a:r>
              <a:rPr lang="en-US" sz="1200">
                <a:solidFill>
                  <a:srgbClr val="FFFF00"/>
                </a:solidFill>
                <a:latin typeface="Arial"/>
                <a:ea typeface="Arial"/>
                <a:cs typeface="Arial"/>
                <a:sym typeface="Arial"/>
              </a:rPr>
              <a:t>http://www.commonwealthgames.org/sport-hazing) </a:t>
            </a:r>
            <a:r>
              <a:rPr lang="en-US" sz="1200" b="0" i="0" u="none" strike="noStrike" cap="none">
                <a:solidFill>
                  <a:schemeClr val="dk1"/>
                </a:solidFill>
                <a:latin typeface="Calibri"/>
                <a:ea typeface="Calibri"/>
                <a:cs typeface="Calibri"/>
                <a:sym typeface="Calibri"/>
              </a:rPr>
              <a:t>to continue to develop awareness and to prepares for action.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1" u="none" strike="noStrike" cap="none">
                <a:solidFill>
                  <a:schemeClr val="dk1"/>
                </a:solidFill>
                <a:latin typeface="Calibri"/>
                <a:ea typeface="Calibri"/>
                <a:cs typeface="Calibri"/>
                <a:sym typeface="Calibri"/>
              </a:rPr>
              <a:t>Funded and developed by the American Psychological Association (APA) and the Society for Sport, Exercise &amp; Performance Psychology. Programmatic support provided by APA Division of School Psychology, APA Society for the Psychological Study of Social Issues, the International Swim Coaches Association, Virginia Amateur Sports, and Swim Sport Psychology.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 </a:t>
            </a:r>
            <a:endParaRPr/>
          </a:p>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p:txBody>
      </p:sp>
      <p:sp>
        <p:nvSpPr>
          <p:cNvPr id="964" name="Google Shape;964;p50: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50</a:t>
            </a:fld>
            <a:endParaRPr sz="1200">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2"/>
          <p:cNvSpPr txBox="1">
            <a:spLocks noGrp="1"/>
          </p:cNvSpPr>
          <p:nvPr>
            <p:ph type="dt" idx="10"/>
          </p:nvPr>
        </p:nvSpPr>
        <p:spPr>
          <a:xfrm>
            <a:off x="609600" y="6356351"/>
            <a:ext cx="2844800" cy="365125"/>
          </a:xfrm>
          <a:prstGeom prst="rect">
            <a:avLst/>
          </a:prstGeom>
          <a:noFill/>
          <a:ln>
            <a:noFill/>
          </a:ln>
        </p:spPr>
        <p:txBody>
          <a:bodyPr spcFirstLastPara="1" wrap="square" lIns="91425" tIns="91425" rIns="91425" bIns="91425" anchor="ctr" anchorCtr="0"/>
          <a:lstStyle>
            <a:lvl1pPr marR="0" lvl="0" algn="l">
              <a:lnSpc>
                <a:spcPct val="100000"/>
              </a:lnSpc>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7" name="Google Shape;17;p2"/>
          <p:cNvSpPr txBox="1">
            <a:spLocks noGrp="1"/>
          </p:cNvSpPr>
          <p:nvPr>
            <p:ph type="ftr" idx="11"/>
          </p:nvPr>
        </p:nvSpPr>
        <p:spPr>
          <a:xfrm>
            <a:off x="4165600" y="6356351"/>
            <a:ext cx="3860800" cy="365125"/>
          </a:xfrm>
          <a:prstGeom prst="rect">
            <a:avLst/>
          </a:prstGeom>
          <a:noFill/>
          <a:ln>
            <a:noFill/>
          </a:ln>
        </p:spPr>
        <p:txBody>
          <a:bodyPr spcFirstLastPara="1" wrap="square" lIns="91425" tIns="91425" rIns="91425" bIns="91425" anchor="ctr" anchorCtr="0"/>
          <a:lstStyle>
            <a:lvl1pPr marR="0" lvl="0" algn="ctr">
              <a:lnSpc>
                <a:spcPct val="100000"/>
              </a:lnSpc>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8" name="Google Shape;18;p2"/>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9"/>
        <p:cNvGrpSpPr/>
        <p:nvPr/>
      </p:nvGrpSpPr>
      <p:grpSpPr>
        <a:xfrm>
          <a:off x="0" y="0"/>
          <a:ext cx="0" cy="0"/>
          <a:chOff x="0" y="0"/>
          <a:chExt cx="0" cy="0"/>
        </a:xfrm>
      </p:grpSpPr>
      <p:sp>
        <p:nvSpPr>
          <p:cNvPr id="20" name="Google Shape;20;p3"/>
          <p:cNvSpPr txBox="1">
            <a:spLocks noGrp="1"/>
          </p:cNvSpPr>
          <p:nvPr>
            <p:ph type="title"/>
          </p:nvPr>
        </p:nvSpPr>
        <p:spPr>
          <a:xfrm>
            <a:off x="609600" y="274638"/>
            <a:ext cx="10972800" cy="1143000"/>
          </a:xfrm>
          <a:prstGeom prst="rect">
            <a:avLst/>
          </a:prstGeom>
          <a:noFill/>
          <a:ln>
            <a:noFill/>
          </a:ln>
        </p:spPr>
        <p:txBody>
          <a:bodyPr spcFirstLastPara="1" wrap="square" lIns="91425" tIns="91425" rIns="91425" bIns="91425" anchor="ctr" anchorCtr="0"/>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1" name="Google Shape;21;p3"/>
          <p:cNvSpPr txBox="1">
            <a:spLocks noGrp="1"/>
          </p:cNvSpPr>
          <p:nvPr>
            <p:ph type="dt" idx="10"/>
          </p:nvPr>
        </p:nvSpPr>
        <p:spPr>
          <a:xfrm>
            <a:off x="609600" y="6356351"/>
            <a:ext cx="2844800" cy="365125"/>
          </a:xfrm>
          <a:prstGeom prst="rect">
            <a:avLst/>
          </a:prstGeom>
          <a:noFill/>
          <a:ln>
            <a:noFill/>
          </a:ln>
        </p:spPr>
        <p:txBody>
          <a:bodyPr spcFirstLastPara="1" wrap="square" lIns="91425" tIns="91425" rIns="91425" bIns="91425" anchor="ctr" anchorCtr="0"/>
          <a:lstStyle>
            <a:lvl1pPr marR="0" lvl="0" algn="l">
              <a:lnSpc>
                <a:spcPct val="100000"/>
              </a:lnSpc>
              <a:spcBef>
                <a:spcPts val="0"/>
              </a:spcBef>
              <a:spcAft>
                <a:spcPts val="0"/>
              </a:spcAft>
              <a:buClr>
                <a:srgbClr val="888888"/>
              </a:buClr>
              <a:buSzPts val="1400"/>
              <a:buFont typeface="Calibri"/>
              <a:buNone/>
              <a:defRPr sz="12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2" name="Google Shape;22;p3"/>
          <p:cNvSpPr txBox="1">
            <a:spLocks noGrp="1"/>
          </p:cNvSpPr>
          <p:nvPr>
            <p:ph type="ftr" idx="11"/>
          </p:nvPr>
        </p:nvSpPr>
        <p:spPr>
          <a:xfrm>
            <a:off x="4165600" y="6356351"/>
            <a:ext cx="3860800" cy="365125"/>
          </a:xfrm>
          <a:prstGeom prst="rect">
            <a:avLst/>
          </a:prstGeom>
          <a:noFill/>
          <a:ln>
            <a:noFill/>
          </a:ln>
        </p:spPr>
        <p:txBody>
          <a:bodyPr spcFirstLastPara="1" wrap="square" lIns="91425" tIns="91425" rIns="91425" bIns="91425" anchor="ctr" anchorCtr="0"/>
          <a:lstStyle>
            <a:lvl1pPr marR="0" lvl="0" algn="ctr">
              <a:lnSpc>
                <a:spcPct val="100000"/>
              </a:lnSpc>
              <a:spcBef>
                <a:spcPts val="0"/>
              </a:spcBef>
              <a:spcAft>
                <a:spcPts val="0"/>
              </a:spcAft>
              <a:buClr>
                <a:srgbClr val="888888"/>
              </a:buClr>
              <a:buSzPts val="1400"/>
              <a:buFont typeface="Calibri"/>
              <a:buNone/>
              <a:defRPr sz="12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3" name="Google Shape;23;p3"/>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4"/>
        <p:cNvGrpSpPr/>
        <p:nvPr/>
      </p:nvGrpSpPr>
      <p:grpSpPr>
        <a:xfrm>
          <a:off x="0" y="0"/>
          <a:ext cx="0" cy="0"/>
          <a:chOff x="0" y="0"/>
          <a:chExt cx="0" cy="0"/>
        </a:xfrm>
      </p:grpSpPr>
      <p:sp>
        <p:nvSpPr>
          <p:cNvPr id="25" name="Google Shape;25;p4"/>
          <p:cNvSpPr txBox="1">
            <a:spLocks noGrp="1"/>
          </p:cNvSpPr>
          <p:nvPr>
            <p:ph type="title"/>
          </p:nvPr>
        </p:nvSpPr>
        <p:spPr>
          <a:xfrm>
            <a:off x="2389717" y="4800600"/>
            <a:ext cx="7315200" cy="566738"/>
          </a:xfrm>
          <a:prstGeom prst="rect">
            <a:avLst/>
          </a:prstGeom>
          <a:noFill/>
          <a:ln>
            <a:noFill/>
          </a:ln>
        </p:spPr>
        <p:txBody>
          <a:bodyPr spcFirstLastPara="1" wrap="square" lIns="91425" tIns="91425" rIns="91425" bIns="91425" anchor="b" anchorCtr="0"/>
          <a:lstStyle>
            <a:lvl1pPr marR="0" lvl="0" algn="l">
              <a:lnSpc>
                <a:spcPct val="100000"/>
              </a:lnSpc>
              <a:spcBef>
                <a:spcPts val="0"/>
              </a:spcBef>
              <a:spcAft>
                <a:spcPts val="0"/>
              </a:spcAft>
              <a:buClr>
                <a:schemeClr val="dk1"/>
              </a:buClr>
              <a:buSzPts val="2000"/>
              <a:buFont typeface="Calibri"/>
              <a:buNone/>
              <a:defRPr sz="20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6" name="Google Shape;26;p4"/>
          <p:cNvSpPr>
            <a:spLocks noGrp="1"/>
          </p:cNvSpPr>
          <p:nvPr>
            <p:ph type="pic" idx="2"/>
          </p:nvPr>
        </p:nvSpPr>
        <p:spPr>
          <a:xfrm>
            <a:off x="2389717" y="612775"/>
            <a:ext cx="7315200" cy="4114800"/>
          </a:xfrm>
          <a:prstGeom prst="rect">
            <a:avLst/>
          </a:prstGeom>
          <a:noFill/>
          <a:ln>
            <a:noFill/>
          </a:ln>
        </p:spPr>
        <p:txBody>
          <a:bodyPr spcFirstLastPara="1" wrap="square" lIns="91425" tIns="91425" rIns="91425" bIns="91425" anchor="t" anchorCtr="0"/>
          <a:lstStyle>
            <a:lvl1pPr marR="0" lvl="0" algn="l" rtl="0">
              <a:lnSpc>
                <a:spcPct val="100000"/>
              </a:lnSpc>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7" name="Google Shape;27;p4"/>
          <p:cNvSpPr txBox="1">
            <a:spLocks noGrp="1"/>
          </p:cNvSpPr>
          <p:nvPr>
            <p:ph type="body" idx="1"/>
          </p:nvPr>
        </p:nvSpPr>
        <p:spPr>
          <a:xfrm>
            <a:off x="2389717" y="5367338"/>
            <a:ext cx="7315200" cy="804862"/>
          </a:xfrm>
          <a:prstGeom prst="rect">
            <a:avLst/>
          </a:prstGeom>
          <a:noFill/>
          <a:ln>
            <a:noFill/>
          </a:ln>
        </p:spPr>
        <p:txBody>
          <a:bodyPr spcFirstLastPara="1" wrap="square" lIns="91425" tIns="91425" rIns="91425" bIns="91425" anchor="t" anchorCtr="0"/>
          <a:lstStyle>
            <a:lvl1pPr marL="457200" marR="0" lvl="0" indent="-228600" algn="l">
              <a:lnSpc>
                <a:spcPct val="100000"/>
              </a:lnSpc>
              <a:spcBef>
                <a:spcPts val="28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1pPr>
            <a:lvl2pPr marL="914400" marR="0" lvl="1" indent="-228600" algn="l">
              <a:lnSpc>
                <a:spcPct val="100000"/>
              </a:lnSpc>
              <a:spcBef>
                <a:spcPts val="24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a:lnSpc>
                <a:spcPct val="100000"/>
              </a:lnSpc>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8" name="Google Shape;28;p4"/>
          <p:cNvSpPr txBox="1">
            <a:spLocks noGrp="1"/>
          </p:cNvSpPr>
          <p:nvPr>
            <p:ph type="dt" idx="10"/>
          </p:nvPr>
        </p:nvSpPr>
        <p:spPr>
          <a:xfrm>
            <a:off x="609600" y="6356351"/>
            <a:ext cx="2844800" cy="365125"/>
          </a:xfrm>
          <a:prstGeom prst="rect">
            <a:avLst/>
          </a:prstGeom>
          <a:noFill/>
          <a:ln>
            <a:noFill/>
          </a:ln>
        </p:spPr>
        <p:txBody>
          <a:bodyPr spcFirstLastPara="1" wrap="square" lIns="91425" tIns="91425" rIns="91425" bIns="91425" anchor="ctr" anchorCtr="0"/>
          <a:lstStyle>
            <a:lvl1pPr marR="0" lvl="0" algn="l">
              <a:lnSpc>
                <a:spcPct val="100000"/>
              </a:lnSpc>
              <a:spcBef>
                <a:spcPts val="0"/>
              </a:spcBef>
              <a:spcAft>
                <a:spcPts val="0"/>
              </a:spcAft>
              <a:buClr>
                <a:srgbClr val="888888"/>
              </a:buClr>
              <a:buSzPts val="1400"/>
              <a:buFont typeface="Calibri"/>
              <a:buNone/>
              <a:defRPr sz="12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9" name="Google Shape;29;p4"/>
          <p:cNvSpPr txBox="1">
            <a:spLocks noGrp="1"/>
          </p:cNvSpPr>
          <p:nvPr>
            <p:ph type="ftr" idx="11"/>
          </p:nvPr>
        </p:nvSpPr>
        <p:spPr>
          <a:xfrm>
            <a:off x="4165600" y="6356351"/>
            <a:ext cx="3860800" cy="365125"/>
          </a:xfrm>
          <a:prstGeom prst="rect">
            <a:avLst/>
          </a:prstGeom>
          <a:noFill/>
          <a:ln>
            <a:noFill/>
          </a:ln>
        </p:spPr>
        <p:txBody>
          <a:bodyPr spcFirstLastPara="1" wrap="square" lIns="91425" tIns="91425" rIns="91425" bIns="91425" anchor="ctr" anchorCtr="0"/>
          <a:lstStyle>
            <a:lvl1pPr marR="0" lvl="0" algn="ctr">
              <a:lnSpc>
                <a:spcPct val="100000"/>
              </a:lnSpc>
              <a:spcBef>
                <a:spcPts val="0"/>
              </a:spcBef>
              <a:spcAft>
                <a:spcPts val="0"/>
              </a:spcAft>
              <a:buClr>
                <a:srgbClr val="888888"/>
              </a:buClr>
              <a:buSzPts val="1400"/>
              <a:buFont typeface="Calibri"/>
              <a:buNone/>
              <a:defRPr sz="12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0" name="Google Shape;30;p4"/>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609600" y="274638"/>
            <a:ext cx="10972800" cy="1143000"/>
          </a:xfrm>
          <a:prstGeom prst="rect">
            <a:avLst/>
          </a:prstGeom>
          <a:noFill/>
          <a:ln>
            <a:noFill/>
          </a:ln>
        </p:spPr>
        <p:txBody>
          <a:bodyPr spcFirstLastPara="1" wrap="square" lIns="91425" tIns="91425" rIns="91425" bIns="91425" anchor="ctr" anchorCtr="0"/>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3" name="Google Shape;33;p5"/>
          <p:cNvSpPr txBox="1">
            <a:spLocks noGrp="1"/>
          </p:cNvSpPr>
          <p:nvPr>
            <p:ph type="body" idx="1"/>
          </p:nvPr>
        </p:nvSpPr>
        <p:spPr>
          <a:xfrm rot="5400000">
            <a:off x="3833019" y="-1623217"/>
            <a:ext cx="4525963" cy="10972800"/>
          </a:xfrm>
          <a:prstGeom prst="rect">
            <a:avLst/>
          </a:prstGeom>
          <a:noFill/>
          <a:ln>
            <a:noFill/>
          </a:ln>
        </p:spPr>
        <p:txBody>
          <a:bodyPr spcFirstLastPara="1" wrap="square" lIns="91425" tIns="91425" rIns="91425" bIns="91425" anchor="t" anchorCtr="0"/>
          <a:lstStyle>
            <a:lvl1pPr marL="457200" marR="0" lvl="0" indent="-431800" algn="l">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4" name="Google Shape;34;p5"/>
          <p:cNvSpPr txBox="1">
            <a:spLocks noGrp="1"/>
          </p:cNvSpPr>
          <p:nvPr>
            <p:ph type="dt" idx="10"/>
          </p:nvPr>
        </p:nvSpPr>
        <p:spPr>
          <a:xfrm>
            <a:off x="609600" y="6356351"/>
            <a:ext cx="2844800" cy="365125"/>
          </a:xfrm>
          <a:prstGeom prst="rect">
            <a:avLst/>
          </a:prstGeom>
          <a:noFill/>
          <a:ln>
            <a:noFill/>
          </a:ln>
        </p:spPr>
        <p:txBody>
          <a:bodyPr spcFirstLastPara="1" wrap="square" lIns="91425" tIns="91425" rIns="91425" bIns="91425" anchor="ctr" anchorCtr="0"/>
          <a:lstStyle>
            <a:lvl1pPr marR="0" lvl="0" algn="l">
              <a:lnSpc>
                <a:spcPct val="100000"/>
              </a:lnSpc>
              <a:spcBef>
                <a:spcPts val="0"/>
              </a:spcBef>
              <a:spcAft>
                <a:spcPts val="0"/>
              </a:spcAft>
              <a:buClr>
                <a:srgbClr val="888888"/>
              </a:buClr>
              <a:buSzPts val="1400"/>
              <a:buFont typeface="Calibri"/>
              <a:buNone/>
              <a:defRPr sz="12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5" name="Google Shape;35;p5"/>
          <p:cNvSpPr txBox="1">
            <a:spLocks noGrp="1"/>
          </p:cNvSpPr>
          <p:nvPr>
            <p:ph type="ftr" idx="11"/>
          </p:nvPr>
        </p:nvSpPr>
        <p:spPr>
          <a:xfrm>
            <a:off x="4165600" y="6356351"/>
            <a:ext cx="3860800" cy="365125"/>
          </a:xfrm>
          <a:prstGeom prst="rect">
            <a:avLst/>
          </a:prstGeom>
          <a:noFill/>
          <a:ln>
            <a:noFill/>
          </a:ln>
        </p:spPr>
        <p:txBody>
          <a:bodyPr spcFirstLastPara="1" wrap="square" lIns="91425" tIns="91425" rIns="91425" bIns="91425" anchor="ctr" anchorCtr="0"/>
          <a:lstStyle>
            <a:lvl1pPr marR="0" lvl="0" algn="ctr">
              <a:lnSpc>
                <a:spcPct val="100000"/>
              </a:lnSpc>
              <a:spcBef>
                <a:spcPts val="0"/>
              </a:spcBef>
              <a:spcAft>
                <a:spcPts val="0"/>
              </a:spcAft>
              <a:buClr>
                <a:srgbClr val="888888"/>
              </a:buClr>
              <a:buSzPts val="1400"/>
              <a:buFont typeface="Calibri"/>
              <a:buNone/>
              <a:defRPr sz="12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6" name="Google Shape;36;p5"/>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37"/>
        <p:cNvGrpSpPr/>
        <p:nvPr/>
      </p:nvGrpSpPr>
      <p:grpSpPr>
        <a:xfrm>
          <a:off x="0" y="0"/>
          <a:ext cx="0" cy="0"/>
          <a:chOff x="0" y="0"/>
          <a:chExt cx="0" cy="0"/>
        </a:xfrm>
      </p:grpSpPr>
      <p:sp>
        <p:nvSpPr>
          <p:cNvPr id="38" name="Google Shape;38;p6"/>
          <p:cNvSpPr txBox="1">
            <a:spLocks noGrp="1"/>
          </p:cNvSpPr>
          <p:nvPr>
            <p:ph type="title"/>
          </p:nvPr>
        </p:nvSpPr>
        <p:spPr>
          <a:xfrm rot="5400000">
            <a:off x="7285037" y="1828802"/>
            <a:ext cx="5851525" cy="2743200"/>
          </a:xfrm>
          <a:prstGeom prst="rect">
            <a:avLst/>
          </a:prstGeom>
          <a:noFill/>
          <a:ln>
            <a:noFill/>
          </a:ln>
        </p:spPr>
        <p:txBody>
          <a:bodyPr spcFirstLastPara="1" wrap="square" lIns="91425" tIns="91425" rIns="91425" bIns="91425" anchor="ctr" anchorCtr="0"/>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9" name="Google Shape;39;p6"/>
          <p:cNvSpPr txBox="1">
            <a:spLocks noGrp="1"/>
          </p:cNvSpPr>
          <p:nvPr>
            <p:ph type="body" idx="1"/>
          </p:nvPr>
        </p:nvSpPr>
        <p:spPr>
          <a:xfrm rot="5400000">
            <a:off x="1697037" y="-812799"/>
            <a:ext cx="5851525" cy="8026400"/>
          </a:xfrm>
          <a:prstGeom prst="rect">
            <a:avLst/>
          </a:prstGeom>
          <a:noFill/>
          <a:ln>
            <a:noFill/>
          </a:ln>
        </p:spPr>
        <p:txBody>
          <a:bodyPr spcFirstLastPara="1" wrap="square" lIns="91425" tIns="91425" rIns="91425" bIns="91425" anchor="t" anchorCtr="0"/>
          <a:lstStyle>
            <a:lvl1pPr marL="457200" marR="0" lvl="0" indent="-431800" algn="l">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0" name="Google Shape;40;p6"/>
          <p:cNvSpPr txBox="1">
            <a:spLocks noGrp="1"/>
          </p:cNvSpPr>
          <p:nvPr>
            <p:ph type="dt" idx="10"/>
          </p:nvPr>
        </p:nvSpPr>
        <p:spPr>
          <a:xfrm>
            <a:off x="609600" y="6356351"/>
            <a:ext cx="2844800" cy="365125"/>
          </a:xfrm>
          <a:prstGeom prst="rect">
            <a:avLst/>
          </a:prstGeom>
          <a:noFill/>
          <a:ln>
            <a:noFill/>
          </a:ln>
        </p:spPr>
        <p:txBody>
          <a:bodyPr spcFirstLastPara="1" wrap="square" lIns="91425" tIns="91425" rIns="91425" bIns="91425" anchor="ctr" anchorCtr="0"/>
          <a:lstStyle>
            <a:lvl1pPr marR="0" lvl="0" algn="l">
              <a:lnSpc>
                <a:spcPct val="100000"/>
              </a:lnSpc>
              <a:spcBef>
                <a:spcPts val="0"/>
              </a:spcBef>
              <a:spcAft>
                <a:spcPts val="0"/>
              </a:spcAft>
              <a:buClr>
                <a:srgbClr val="888888"/>
              </a:buClr>
              <a:buSzPts val="1400"/>
              <a:buFont typeface="Calibri"/>
              <a:buNone/>
              <a:defRPr sz="12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1" name="Google Shape;41;p6"/>
          <p:cNvSpPr txBox="1">
            <a:spLocks noGrp="1"/>
          </p:cNvSpPr>
          <p:nvPr>
            <p:ph type="ftr" idx="11"/>
          </p:nvPr>
        </p:nvSpPr>
        <p:spPr>
          <a:xfrm>
            <a:off x="4165600" y="6356351"/>
            <a:ext cx="3860800" cy="365125"/>
          </a:xfrm>
          <a:prstGeom prst="rect">
            <a:avLst/>
          </a:prstGeom>
          <a:noFill/>
          <a:ln>
            <a:noFill/>
          </a:ln>
        </p:spPr>
        <p:txBody>
          <a:bodyPr spcFirstLastPara="1" wrap="square" lIns="91425" tIns="91425" rIns="91425" bIns="91425" anchor="ctr" anchorCtr="0"/>
          <a:lstStyle>
            <a:lvl1pPr marR="0" lvl="0" algn="ctr">
              <a:lnSpc>
                <a:spcPct val="100000"/>
              </a:lnSpc>
              <a:spcBef>
                <a:spcPts val="0"/>
              </a:spcBef>
              <a:spcAft>
                <a:spcPts val="0"/>
              </a:spcAft>
              <a:buClr>
                <a:srgbClr val="888888"/>
              </a:buClr>
              <a:buSzPts val="1400"/>
              <a:buFont typeface="Calibri"/>
              <a:buNone/>
              <a:defRPr sz="12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2" name="Google Shape;42;p6"/>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808DE"/>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609600" y="274638"/>
            <a:ext cx="10972800" cy="11430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a:endParaRPr/>
          </a:p>
        </p:txBody>
      </p:sp>
      <p:sp>
        <p:nvSpPr>
          <p:cNvPr id="11" name="Google Shape;11;p1"/>
          <p:cNvSpPr txBox="1">
            <a:spLocks noGrp="1"/>
          </p:cNvSpPr>
          <p:nvPr>
            <p:ph type="body" idx="1"/>
          </p:nvPr>
        </p:nvSpPr>
        <p:spPr>
          <a:xfrm>
            <a:off x="609600" y="1600201"/>
            <a:ext cx="10972800" cy="4525963"/>
          </a:xfrm>
          <a:prstGeom prst="rect">
            <a:avLst/>
          </a:prstGeom>
          <a:noFill/>
          <a:ln>
            <a:noFill/>
          </a:ln>
        </p:spPr>
        <p:txBody>
          <a:bodyPr spcFirstLastPara="1" wrap="square" lIns="91425" tIns="91425" rIns="91425" bIns="91425" anchor="t" anchorCtr="0"/>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609600" y="6356351"/>
            <a:ext cx="2844800"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165600" y="6356351"/>
            <a:ext cx="3860800" cy="365125"/>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g"/><Relationship Id="rId7" Type="http://schemas.openxmlformats.org/officeDocument/2006/relationships/image" Target="../media/image5.gi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jpg"/><Relationship Id="rId4" Type="http://schemas.openxmlformats.org/officeDocument/2006/relationships/image" Target="../media/image2.jp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7.png"/><Relationship Id="rId7" Type="http://schemas.openxmlformats.org/officeDocument/2006/relationships/image" Target="../media/image13.jp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5.jp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jp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31.jp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33.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44.png"/></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45.png"/></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46.png"/></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47.png"/></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48.png"/></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49.jpg"/></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50.png"/></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51.jpg"/></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52.png"/></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53.png"/></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54.png"/></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55.png"/></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56.png"/></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57.png"/></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58.jpg"/></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59.png"/></Relationships>
</file>

<file path=ppt/slides/_rels/slide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60.png"/></Relationships>
</file>

<file path=ppt/slides/_rels/slide4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61.png"/></Relationships>
</file>

<file path=ppt/slides/_rels/slide4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8.xml"/><Relationship Id="rId1" Type="http://schemas.openxmlformats.org/officeDocument/2006/relationships/slideLayout" Target="../slideLayouts/slideLayout1.xml"/><Relationship Id="rId5" Type="http://schemas.openxmlformats.org/officeDocument/2006/relationships/image" Target="../media/image63.png"/><Relationship Id="rId4" Type="http://schemas.openxmlformats.org/officeDocument/2006/relationships/image" Target="../media/image62.png"/></Relationships>
</file>

<file path=ppt/slides/_rels/slide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64.jpg"/></Relationships>
</file>

<file path=ppt/slides/_rels/slide50.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65.png"/><Relationship Id="rId2" Type="http://schemas.openxmlformats.org/officeDocument/2006/relationships/notesSlide" Target="../notesSlides/notesSlide50.xml"/><Relationship Id="rId1" Type="http://schemas.openxmlformats.org/officeDocument/2006/relationships/slideLayout" Target="../slideLayouts/slideLayout1.xml"/><Relationship Id="rId6" Type="http://schemas.openxmlformats.org/officeDocument/2006/relationships/hyperlink" Target="http://www.ncaa.org/sport-science-institute/introduction-mind-body-and-sport" TargetMode="External"/><Relationship Id="rId5" Type="http://schemas.openxmlformats.org/officeDocument/2006/relationships/hyperlink" Target="https://safesport.org/" TargetMode="External"/><Relationship Id="rId4" Type="http://schemas.openxmlformats.org/officeDocument/2006/relationships/hyperlink" Target="http://stepupprogram.org/topics/hazi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7"/>
        <p:cNvGrpSpPr/>
        <p:nvPr/>
      </p:nvGrpSpPr>
      <p:grpSpPr>
        <a:xfrm>
          <a:off x="0" y="0"/>
          <a:ext cx="0" cy="0"/>
          <a:chOff x="0" y="0"/>
          <a:chExt cx="0" cy="0"/>
        </a:xfrm>
      </p:grpSpPr>
      <p:sp>
        <p:nvSpPr>
          <p:cNvPr id="48" name="Google Shape;48;p7"/>
          <p:cNvSpPr/>
          <p:nvPr/>
        </p:nvSpPr>
        <p:spPr>
          <a:xfrm>
            <a:off x="240262" y="395933"/>
            <a:ext cx="11734800" cy="6248400"/>
          </a:xfrm>
          <a:prstGeom prst="rect">
            <a:avLst/>
          </a:prstGeom>
          <a:noFill/>
          <a:ln w="25400" cap="flat" cmpd="sng">
            <a:solidFill>
              <a:srgbClr val="EDF4F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400"/>
              <a:buFont typeface="Arial"/>
              <a:buNone/>
            </a:pPr>
            <a:endParaRPr sz="1400" b="0" i="0" u="none" strike="noStrike" cap="none">
              <a:solidFill>
                <a:srgbClr val="FFFFFF"/>
              </a:solidFill>
              <a:latin typeface="Arial"/>
              <a:ea typeface="Arial"/>
              <a:cs typeface="Arial"/>
              <a:sym typeface="Arial"/>
            </a:endParaRPr>
          </a:p>
        </p:txBody>
      </p:sp>
      <p:sp>
        <p:nvSpPr>
          <p:cNvPr id="49" name="Google Shape;49;p7"/>
          <p:cNvSpPr txBox="1"/>
          <p:nvPr/>
        </p:nvSpPr>
        <p:spPr>
          <a:xfrm>
            <a:off x="-1" y="203666"/>
            <a:ext cx="12192000" cy="2031325"/>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Clr>
                <a:srgbClr val="FFFF00"/>
              </a:buClr>
              <a:buSzPts val="4800"/>
              <a:buFont typeface="Arial"/>
              <a:buNone/>
            </a:pPr>
            <a:r>
              <a:rPr lang="en-US" sz="4800" b="1" i="0" u="none" strike="noStrike" cap="none">
                <a:solidFill>
                  <a:srgbClr val="FFFF00"/>
                </a:solidFill>
                <a:latin typeface="Arial"/>
                <a:ea typeface="Arial"/>
                <a:cs typeface="Arial"/>
                <a:sym typeface="Arial"/>
              </a:rPr>
              <a:t>Sport Hazing - Awareness &amp; Action</a:t>
            </a:r>
            <a:endParaRPr/>
          </a:p>
          <a:p>
            <a:pPr marL="0" marR="0" lvl="0" indent="0" algn="ctr" rtl="0">
              <a:lnSpc>
                <a:spcPct val="150000"/>
              </a:lnSpc>
              <a:spcBef>
                <a:spcPts val="0"/>
              </a:spcBef>
              <a:spcAft>
                <a:spcPts val="0"/>
              </a:spcAft>
              <a:buClr>
                <a:srgbClr val="FFFFFF"/>
              </a:buClr>
              <a:buSzPts val="3600"/>
              <a:buFont typeface="Arial"/>
              <a:buNone/>
            </a:pPr>
            <a:r>
              <a:rPr lang="en-US" sz="3600" b="1" i="0" u="none" strike="noStrike" cap="none">
                <a:solidFill>
                  <a:srgbClr val="FFFFFF"/>
                </a:solidFill>
                <a:latin typeface="Arial"/>
                <a:ea typeface="Arial"/>
                <a:cs typeface="Arial"/>
                <a:sym typeface="Arial"/>
              </a:rPr>
              <a:t>Dr. John Heil</a:t>
            </a:r>
            <a:endParaRPr/>
          </a:p>
        </p:txBody>
      </p:sp>
      <p:pic>
        <p:nvPicPr>
          <p:cNvPr id="50" name="Google Shape;50;p7" descr="Image result for american psychological association D 47 logo"/>
          <p:cNvPicPr preferRelativeResize="0"/>
          <p:nvPr/>
        </p:nvPicPr>
        <p:blipFill rotWithShape="1">
          <a:blip r:embed="rId3">
            <a:alphaModFix/>
          </a:blip>
          <a:srcRect/>
          <a:stretch/>
        </p:blipFill>
        <p:spPr>
          <a:xfrm>
            <a:off x="7642692" y="2295125"/>
            <a:ext cx="2417216" cy="701501"/>
          </a:xfrm>
          <a:prstGeom prst="rect">
            <a:avLst/>
          </a:prstGeom>
          <a:noFill/>
          <a:ln>
            <a:noFill/>
          </a:ln>
          <a:effectLst>
            <a:reflection stA="50000" endA="300" endPos="55500" dist="101600" dir="5400000" sy="-100000" algn="bl" rotWithShape="0"/>
          </a:effectLst>
        </p:spPr>
      </p:pic>
      <p:sp>
        <p:nvSpPr>
          <p:cNvPr id="51" name="Google Shape;51;p7"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 name="Google Shape;52;p7"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 name="Google Shape;53;p7"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 name="Google Shape;54;p7"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55" name="Google Shape;55;p7"/>
          <p:cNvPicPr preferRelativeResize="0"/>
          <p:nvPr/>
        </p:nvPicPr>
        <p:blipFill rotWithShape="1">
          <a:blip r:embed="rId4">
            <a:alphaModFix/>
          </a:blip>
          <a:srcRect b="42803"/>
          <a:stretch/>
        </p:blipFill>
        <p:spPr>
          <a:xfrm>
            <a:off x="10097590" y="3022906"/>
            <a:ext cx="1137111" cy="812187"/>
          </a:xfrm>
          <a:prstGeom prst="rect">
            <a:avLst/>
          </a:prstGeom>
          <a:noFill/>
          <a:ln>
            <a:noFill/>
          </a:ln>
          <a:effectLst>
            <a:reflection stA="88000" endPos="35000" dist="317500" dir="5400000" sy="-100000" algn="bl" rotWithShape="0"/>
          </a:effectLst>
        </p:spPr>
      </p:pic>
      <p:sp>
        <p:nvSpPr>
          <p:cNvPr id="56" name="Google Shape;56;p7"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 name="Google Shape;57;p7"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58" name="Google Shape;58;p7"/>
          <p:cNvPicPr preferRelativeResize="0"/>
          <p:nvPr/>
        </p:nvPicPr>
        <p:blipFill rotWithShape="1">
          <a:blip r:embed="rId5">
            <a:alphaModFix/>
          </a:blip>
          <a:srcRect/>
          <a:stretch/>
        </p:blipFill>
        <p:spPr>
          <a:xfrm>
            <a:off x="6210599" y="3239303"/>
            <a:ext cx="1467656" cy="379394"/>
          </a:xfrm>
          <a:prstGeom prst="rect">
            <a:avLst/>
          </a:prstGeom>
          <a:noFill/>
          <a:ln>
            <a:noFill/>
          </a:ln>
          <a:effectLst>
            <a:reflection stA="50000" endA="300" endPos="55500" dist="50800" dir="5400000" sy="-100000" algn="bl" rotWithShape="0"/>
          </a:effectLst>
        </p:spPr>
      </p:pic>
      <p:pic>
        <p:nvPicPr>
          <p:cNvPr id="59" name="Google Shape;59;p7" descr="https://encrypted-tbn0.gstatic.com/images?q=tbn:ANd9GcTIKo7lHV-963N91s6eGYCyz8KtYqSz3OubBJkZckj_Mpv7IuhCvFTM7VWv"/>
          <p:cNvPicPr preferRelativeResize="0"/>
          <p:nvPr/>
        </p:nvPicPr>
        <p:blipFill rotWithShape="1">
          <a:blip r:embed="rId6">
            <a:alphaModFix/>
          </a:blip>
          <a:srcRect/>
          <a:stretch/>
        </p:blipFill>
        <p:spPr>
          <a:xfrm>
            <a:off x="339422" y="2553646"/>
            <a:ext cx="4849475" cy="1629023"/>
          </a:xfrm>
          <a:prstGeom prst="rect">
            <a:avLst/>
          </a:prstGeom>
          <a:noFill/>
          <a:ln>
            <a:noFill/>
          </a:ln>
          <a:effectLst>
            <a:reflection stA="50000" endA="300" endPos="55500" dist="101600" dir="5400000" sy="-100000" algn="bl" rotWithShape="0"/>
          </a:effectLst>
        </p:spPr>
      </p:pic>
      <p:pic>
        <p:nvPicPr>
          <p:cNvPr id="60" name="Google Shape;60;p7"/>
          <p:cNvPicPr preferRelativeResize="0"/>
          <p:nvPr/>
        </p:nvPicPr>
        <p:blipFill rotWithShape="1">
          <a:blip r:embed="rId7">
            <a:alphaModFix/>
          </a:blip>
          <a:srcRect/>
          <a:stretch/>
        </p:blipFill>
        <p:spPr>
          <a:xfrm rot="169194">
            <a:off x="8680411" y="4080145"/>
            <a:ext cx="1676400" cy="1427053"/>
          </a:xfrm>
          <a:prstGeom prst="rect">
            <a:avLst/>
          </a:prstGeom>
          <a:noFill/>
          <a:ln>
            <a:noFill/>
          </a:ln>
          <a:effectLst>
            <a:outerShdw blurRad="50800" algn="ctr" rotWithShape="0">
              <a:srgbClr val="000000"/>
            </a:outerShdw>
            <a:reflection stA="73000" endPos="37000" sy="-100000" algn="bl" rotWithShape="0"/>
          </a:effectLst>
        </p:spPr>
      </p:pic>
      <p:pic>
        <p:nvPicPr>
          <p:cNvPr id="61" name="Google Shape;61;p7"/>
          <p:cNvPicPr preferRelativeResize="0"/>
          <p:nvPr/>
        </p:nvPicPr>
        <p:blipFill rotWithShape="1">
          <a:blip r:embed="rId8">
            <a:alphaModFix/>
          </a:blip>
          <a:srcRect/>
          <a:stretch/>
        </p:blipFill>
        <p:spPr>
          <a:xfrm>
            <a:off x="6985651" y="3643403"/>
            <a:ext cx="1227638" cy="1753886"/>
          </a:xfrm>
          <a:prstGeom prst="rect">
            <a:avLst/>
          </a:prstGeom>
          <a:noFill/>
          <a:ln>
            <a:noFill/>
          </a:ln>
          <a:effectLst>
            <a:reflection stA="50000" endA="300" endPos="55000" dist="12700" dir="5400000" sy="-100000" algn="bl" rotWithShape="0"/>
          </a:effectLst>
        </p:spPr>
      </p:pic>
      <p:pic>
        <p:nvPicPr>
          <p:cNvPr id="62" name="Google Shape;62;p7" descr="Image result for American Psychiatric Association logo with alpha channel"/>
          <p:cNvPicPr preferRelativeResize="0"/>
          <p:nvPr/>
        </p:nvPicPr>
        <p:blipFill rotWithShape="1">
          <a:blip r:embed="rId9">
            <a:alphaModFix/>
          </a:blip>
          <a:srcRect/>
          <a:stretch/>
        </p:blipFill>
        <p:spPr>
          <a:xfrm>
            <a:off x="5206348" y="6006707"/>
            <a:ext cx="1779303" cy="599125"/>
          </a:xfrm>
          <a:prstGeom prst="rect">
            <a:avLst/>
          </a:prstGeom>
          <a:noFill/>
          <a:ln>
            <a:noFill/>
          </a:ln>
        </p:spPr>
      </p:pic>
      <p:pic>
        <p:nvPicPr>
          <p:cNvPr id="63" name="Google Shape;63;p7"/>
          <p:cNvPicPr preferRelativeResize="0"/>
          <p:nvPr/>
        </p:nvPicPr>
        <p:blipFill rotWithShape="1">
          <a:blip r:embed="rId10">
            <a:alphaModFix/>
          </a:blip>
          <a:srcRect/>
          <a:stretch/>
        </p:blipFill>
        <p:spPr>
          <a:xfrm>
            <a:off x="4364349" y="4394112"/>
            <a:ext cx="1683998" cy="783527"/>
          </a:xfrm>
          <a:prstGeom prst="rect">
            <a:avLst/>
          </a:prstGeom>
          <a:noFill/>
          <a:ln w="28575" cap="flat" cmpd="sng">
            <a:solidFill>
              <a:schemeClr val="dk1"/>
            </a:solidFill>
            <a:prstDash val="solid"/>
            <a:round/>
            <a:headEnd type="none" w="sm" len="sm"/>
            <a:tailEnd type="none" w="sm" len="sm"/>
          </a:ln>
          <a:effectLst>
            <a:reflection stA="50000" endA="300" endPos="90000" sy="-100000" algn="bl" rotWithShape="0"/>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8"/>
          <p:cNvSpPr/>
          <p:nvPr/>
        </p:nvSpPr>
        <p:spPr>
          <a:xfrm>
            <a:off x="240262" y="395933"/>
            <a:ext cx="11734800" cy="6248400"/>
          </a:xfrm>
          <a:prstGeom prst="rect">
            <a:avLst/>
          </a:prstGeom>
          <a:noFill/>
          <a:ln w="25400" cap="flat" cmpd="sng">
            <a:solidFill>
              <a:srgbClr val="EDF4F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0" name="Google Shape;70;p8"/>
          <p:cNvSpPr txBox="1"/>
          <p:nvPr/>
        </p:nvSpPr>
        <p:spPr>
          <a:xfrm>
            <a:off x="0" y="484601"/>
            <a:ext cx="12192000" cy="101566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6000"/>
              <a:buFont typeface="Arial"/>
              <a:buNone/>
            </a:pPr>
            <a:r>
              <a:rPr lang="en-US" sz="6000" b="1" i="0" u="none" strike="noStrike" cap="none">
                <a:solidFill>
                  <a:srgbClr val="FFFF00"/>
                </a:solidFill>
                <a:latin typeface="Arial"/>
                <a:ea typeface="Arial"/>
                <a:cs typeface="Arial"/>
                <a:sym typeface="Arial"/>
              </a:rPr>
              <a:t>Summary</a:t>
            </a:r>
            <a:endParaRPr sz="6000" b="1" i="0" u="none" strike="noStrike" cap="none">
              <a:solidFill>
                <a:srgbClr val="FFFF00"/>
              </a:solidFill>
              <a:latin typeface="Arial"/>
              <a:ea typeface="Arial"/>
              <a:cs typeface="Arial"/>
              <a:sym typeface="Arial"/>
            </a:endParaRPr>
          </a:p>
        </p:txBody>
      </p:sp>
      <p:sp>
        <p:nvSpPr>
          <p:cNvPr id="71" name="Google Shape;71;p8"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2" name="Google Shape;72;p8"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3" name="Google Shape;73;p8"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4" name="Google Shape;74;p8"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5" name="Google Shape;75;p8"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6" name="Google Shape;76;p8"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77" name="Google Shape;77;p8"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78" name="Google Shape;78;p8"/>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F8F8F8"/>
              </a:solidFill>
              <a:latin typeface="Arial"/>
              <a:ea typeface="Arial"/>
              <a:cs typeface="Arial"/>
              <a:sym typeface="Arial"/>
            </a:endParaRPr>
          </a:p>
        </p:txBody>
      </p:sp>
      <p:sp>
        <p:nvSpPr>
          <p:cNvPr id="79" name="Google Shape;79;p8"/>
          <p:cNvSpPr/>
          <p:nvPr/>
        </p:nvSpPr>
        <p:spPr>
          <a:xfrm>
            <a:off x="2593975" y="1627189"/>
            <a:ext cx="11976651" cy="4324261"/>
          </a:xfrm>
          <a:prstGeom prst="rect">
            <a:avLst/>
          </a:prstGeom>
          <a:noFill/>
          <a:ln>
            <a:noFill/>
          </a:ln>
        </p:spPr>
        <p:txBody>
          <a:bodyPr spcFirstLastPara="1" wrap="square" lIns="91425" tIns="45700" rIns="91425" bIns="45700" anchor="t" anchorCtr="0">
            <a:noAutofit/>
          </a:bodyPr>
          <a:lstStyle/>
          <a:p>
            <a:pPr marL="342900" marR="0" lvl="4" indent="-342900" algn="l" rtl="0">
              <a:lnSpc>
                <a:spcPct val="112500"/>
              </a:lnSpc>
              <a:spcBef>
                <a:spcPts val="0"/>
              </a:spcBef>
              <a:spcAft>
                <a:spcPts val="0"/>
              </a:spcAft>
              <a:buClr>
                <a:schemeClr val="lt1"/>
              </a:buClr>
              <a:buSzPts val="3200"/>
              <a:buFont typeface="Arial"/>
              <a:buChar char="•"/>
            </a:pPr>
            <a:r>
              <a:rPr lang="en-US" sz="3200" b="0" i="0" u="none" strike="noStrike" cap="none">
                <a:solidFill>
                  <a:schemeClr val="lt1"/>
                </a:solidFill>
                <a:latin typeface="Arial"/>
                <a:ea typeface="Arial"/>
                <a:cs typeface="Arial"/>
                <a:sym typeface="Arial"/>
              </a:rPr>
              <a:t>About Hazing </a:t>
            </a:r>
            <a:endParaRPr/>
          </a:p>
          <a:p>
            <a:pPr marL="342900" marR="0" lvl="4" indent="-342900" algn="l" rtl="0">
              <a:lnSpc>
                <a:spcPct val="112500"/>
              </a:lnSpc>
              <a:spcBef>
                <a:spcPts val="640"/>
              </a:spcBef>
              <a:spcAft>
                <a:spcPts val="0"/>
              </a:spcAft>
              <a:buClr>
                <a:schemeClr val="lt1"/>
              </a:buClr>
              <a:buSzPts val="3200"/>
              <a:buFont typeface="Arial"/>
              <a:buChar char="•"/>
            </a:pPr>
            <a:r>
              <a:rPr lang="en-US" sz="3200" b="0" i="0" u="none" strike="noStrike" cap="none">
                <a:solidFill>
                  <a:schemeClr val="lt1"/>
                </a:solidFill>
                <a:latin typeface="Arial"/>
                <a:ea typeface="Arial"/>
                <a:cs typeface="Arial"/>
                <a:sym typeface="Arial"/>
              </a:rPr>
              <a:t>The “Why” of the Dark Side</a:t>
            </a:r>
            <a:endParaRPr/>
          </a:p>
          <a:p>
            <a:pPr marL="342900" marR="0" lvl="4" indent="-342900" algn="l" rtl="0">
              <a:lnSpc>
                <a:spcPct val="112500"/>
              </a:lnSpc>
              <a:spcBef>
                <a:spcPts val="640"/>
              </a:spcBef>
              <a:spcAft>
                <a:spcPts val="0"/>
              </a:spcAft>
              <a:buClr>
                <a:schemeClr val="lt1"/>
              </a:buClr>
              <a:buSzPts val="3200"/>
              <a:buFont typeface="Arial"/>
              <a:buChar char="•"/>
            </a:pPr>
            <a:r>
              <a:rPr lang="en-US" sz="3200" b="0" i="0" u="none" strike="noStrike" cap="none">
                <a:solidFill>
                  <a:schemeClr val="lt1"/>
                </a:solidFill>
                <a:latin typeface="Arial"/>
                <a:ea typeface="Arial"/>
                <a:cs typeface="Arial"/>
                <a:sym typeface="Arial"/>
              </a:rPr>
              <a:t>Barriers to Change</a:t>
            </a:r>
            <a:endParaRPr/>
          </a:p>
          <a:p>
            <a:pPr marL="342900" marR="0" lvl="4" indent="-342900" algn="l" rtl="0">
              <a:lnSpc>
                <a:spcPct val="112500"/>
              </a:lnSpc>
              <a:spcBef>
                <a:spcPts val="640"/>
              </a:spcBef>
              <a:spcAft>
                <a:spcPts val="0"/>
              </a:spcAft>
              <a:buClr>
                <a:schemeClr val="lt1"/>
              </a:buClr>
              <a:buSzPts val="3200"/>
              <a:buFont typeface="Arial"/>
              <a:buChar char="•"/>
            </a:pPr>
            <a:r>
              <a:rPr lang="en-US" sz="3200" b="0" i="0" u="none" strike="noStrike" cap="none">
                <a:solidFill>
                  <a:schemeClr val="lt1"/>
                </a:solidFill>
                <a:latin typeface="Arial"/>
                <a:ea typeface="Arial"/>
                <a:cs typeface="Arial"/>
                <a:sym typeface="Arial"/>
              </a:rPr>
              <a:t>Remedies – Training, Legal, Organizational</a:t>
            </a:r>
            <a:endParaRPr/>
          </a:p>
          <a:p>
            <a:pPr marL="342900" marR="0" lvl="4" indent="-342900" algn="l" rtl="0">
              <a:lnSpc>
                <a:spcPct val="112500"/>
              </a:lnSpc>
              <a:spcBef>
                <a:spcPts val="640"/>
              </a:spcBef>
              <a:spcAft>
                <a:spcPts val="0"/>
              </a:spcAft>
              <a:buClr>
                <a:schemeClr val="lt1"/>
              </a:buClr>
              <a:buSzPts val="3200"/>
              <a:buFont typeface="Arial"/>
              <a:buChar char="•"/>
            </a:pPr>
            <a:r>
              <a:rPr lang="en-US" sz="3200" b="0" i="0" u="none" strike="noStrike" cap="none">
                <a:solidFill>
                  <a:schemeClr val="lt1"/>
                </a:solidFill>
                <a:latin typeface="Arial"/>
                <a:ea typeface="Arial"/>
                <a:cs typeface="Arial"/>
                <a:sym typeface="Arial"/>
              </a:rPr>
              <a:t>When Organizations Fail</a:t>
            </a:r>
            <a:endParaRPr/>
          </a:p>
          <a:p>
            <a:pPr marL="342900" marR="0" lvl="4" indent="-342900" algn="l" rtl="0">
              <a:lnSpc>
                <a:spcPct val="112500"/>
              </a:lnSpc>
              <a:spcBef>
                <a:spcPts val="640"/>
              </a:spcBef>
              <a:spcAft>
                <a:spcPts val="0"/>
              </a:spcAft>
              <a:buClr>
                <a:schemeClr val="lt1"/>
              </a:buClr>
              <a:buSzPts val="3200"/>
              <a:buFont typeface="Arial"/>
              <a:buChar char="•"/>
            </a:pPr>
            <a:r>
              <a:rPr lang="en-US" sz="3200" b="0" i="0" u="none" strike="noStrike" cap="none">
                <a:solidFill>
                  <a:schemeClr val="lt1"/>
                </a:solidFill>
                <a:latin typeface="Arial"/>
                <a:ea typeface="Arial"/>
                <a:cs typeface="Arial"/>
                <a:sym typeface="Arial"/>
              </a:rPr>
              <a:t>Team Building &amp; Hazing</a:t>
            </a:r>
            <a:endParaRPr/>
          </a:p>
          <a:p>
            <a:pPr marL="342900" marR="0" lvl="4" indent="-342900" algn="l" rtl="0">
              <a:lnSpc>
                <a:spcPct val="112500"/>
              </a:lnSpc>
              <a:spcBef>
                <a:spcPts val="640"/>
              </a:spcBef>
              <a:spcAft>
                <a:spcPts val="0"/>
              </a:spcAft>
              <a:buClr>
                <a:schemeClr val="lt1"/>
              </a:buClr>
              <a:buSzPts val="3200"/>
              <a:buFont typeface="Arial"/>
              <a:buChar char="•"/>
            </a:pPr>
            <a:r>
              <a:rPr lang="en-US" sz="3200" b="0" i="0" u="none" strike="noStrike" cap="none">
                <a:solidFill>
                  <a:schemeClr val="lt1"/>
                </a:solidFill>
                <a:latin typeface="Arial"/>
                <a:ea typeface="Arial"/>
                <a:cs typeface="Arial"/>
                <a:sym typeface="Arial"/>
              </a:rPr>
              <a:t>Taking Action – for Stakeholders</a:t>
            </a:r>
            <a:endParaRPr/>
          </a:p>
          <a:p>
            <a:pPr marL="342900" marR="0" lvl="4" indent="-342900" algn="l" rtl="0">
              <a:lnSpc>
                <a:spcPct val="112500"/>
              </a:lnSpc>
              <a:spcBef>
                <a:spcPts val="640"/>
              </a:spcBef>
              <a:spcAft>
                <a:spcPts val="0"/>
              </a:spcAft>
              <a:buClr>
                <a:schemeClr val="lt1"/>
              </a:buClr>
              <a:buSzPts val="3200"/>
              <a:buFont typeface="Arial"/>
              <a:buChar char="•"/>
            </a:pPr>
            <a:r>
              <a:rPr lang="en-US" sz="3200" b="0" i="0" u="none" strike="noStrike" cap="none">
                <a:solidFill>
                  <a:schemeClr val="lt1"/>
                </a:solidFill>
                <a:latin typeface="Arial"/>
                <a:ea typeface="Arial"/>
                <a:cs typeface="Arial"/>
                <a:sym typeface="Arial"/>
              </a:rPr>
              <a:t>Sport’s END Game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9"/>
          <p:cNvSpPr/>
          <p:nvPr/>
        </p:nvSpPr>
        <p:spPr>
          <a:xfrm>
            <a:off x="240262" y="395933"/>
            <a:ext cx="11734800" cy="6248400"/>
          </a:xfrm>
          <a:prstGeom prst="rect">
            <a:avLst/>
          </a:prstGeom>
          <a:noFill/>
          <a:ln w="25400" cap="flat" cmpd="sng">
            <a:solidFill>
              <a:srgbClr val="EDF4F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6" name="Google Shape;86;p9"/>
          <p:cNvSpPr txBox="1"/>
          <p:nvPr/>
        </p:nvSpPr>
        <p:spPr>
          <a:xfrm>
            <a:off x="0" y="484601"/>
            <a:ext cx="12192000" cy="101566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6000"/>
              <a:buFont typeface="Arial"/>
              <a:buNone/>
            </a:pPr>
            <a:r>
              <a:rPr lang="en-US" sz="6000" b="1" i="0" u="none" strike="noStrike" cap="none">
                <a:solidFill>
                  <a:srgbClr val="FFFF00"/>
                </a:solidFill>
                <a:latin typeface="Arial"/>
                <a:ea typeface="Arial"/>
                <a:cs typeface="Arial"/>
                <a:sym typeface="Arial"/>
              </a:rPr>
              <a:t>Hazing</a:t>
            </a:r>
            <a:endParaRPr/>
          </a:p>
        </p:txBody>
      </p:sp>
      <p:sp>
        <p:nvSpPr>
          <p:cNvPr id="87" name="Google Shape;87;p9"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8" name="Google Shape;88;p9"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9" name="Google Shape;89;p9"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0" name="Google Shape;90;p9"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1" name="Google Shape;91;p9"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2" name="Google Shape;92;p9"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93" name="Google Shape;93;p9"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94" name="Google Shape;94;p9"/>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F8F8F8"/>
              </a:solidFill>
              <a:latin typeface="Arial"/>
              <a:ea typeface="Arial"/>
              <a:cs typeface="Arial"/>
              <a:sym typeface="Arial"/>
            </a:endParaRPr>
          </a:p>
        </p:txBody>
      </p:sp>
      <p:pic>
        <p:nvPicPr>
          <p:cNvPr id="95" name="Google Shape;95;p9"/>
          <p:cNvPicPr preferRelativeResize="0"/>
          <p:nvPr/>
        </p:nvPicPr>
        <p:blipFill rotWithShape="1">
          <a:blip r:embed="rId4">
            <a:alphaModFix/>
          </a:blip>
          <a:srcRect/>
          <a:stretch/>
        </p:blipFill>
        <p:spPr>
          <a:xfrm>
            <a:off x="7457069" y="1905000"/>
            <a:ext cx="3205162" cy="3811544"/>
          </a:xfrm>
          <a:prstGeom prst="rect">
            <a:avLst/>
          </a:prstGeom>
          <a:noFill/>
          <a:ln w="38100" cap="flat" cmpd="sng">
            <a:solidFill>
              <a:srgbClr val="C00000"/>
            </a:solidFill>
            <a:prstDash val="solid"/>
            <a:miter lim="800000"/>
            <a:headEnd type="none" w="sm" len="sm"/>
            <a:tailEnd type="none" w="sm" len="sm"/>
          </a:ln>
          <a:effectLst>
            <a:outerShdw blurRad="152400" dist="177800" dir="2700000" algn="tl" rotWithShape="0">
              <a:srgbClr val="000000">
                <a:alpha val="40000"/>
              </a:srgbClr>
            </a:outerShdw>
          </a:effectLst>
        </p:spPr>
      </p:pic>
      <p:sp>
        <p:nvSpPr>
          <p:cNvPr id="96" name="Google Shape;96;p9"/>
          <p:cNvSpPr/>
          <p:nvPr/>
        </p:nvSpPr>
        <p:spPr>
          <a:xfrm>
            <a:off x="704388" y="1830562"/>
            <a:ext cx="5403274" cy="341632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2400"/>
              <a:buFont typeface="Arial"/>
              <a:buNone/>
            </a:pPr>
            <a:r>
              <a:rPr lang="en-US" sz="2400" b="0" i="1" u="none" strike="noStrike" cap="none">
                <a:solidFill>
                  <a:schemeClr val="lt1"/>
                </a:solidFill>
                <a:latin typeface="Arial"/>
                <a:ea typeface="Arial"/>
                <a:cs typeface="Arial"/>
                <a:sym typeface="Arial"/>
              </a:rPr>
              <a:t>“Any activity expected of someone joining or participating in a group that humiliates, degrades, abuses, or endangers them regardless of a person’s willingness to participate.</a:t>
            </a:r>
            <a:r>
              <a:rPr lang="en-US" sz="2400" b="1" i="1" u="none" strike="noStrike" cap="none">
                <a:solidFill>
                  <a:schemeClr val="lt1"/>
                </a:solidFill>
                <a:latin typeface="Arial"/>
                <a:ea typeface="Arial"/>
                <a:cs typeface="Arial"/>
                <a:sym typeface="Arial"/>
              </a:rPr>
              <a:t>”</a:t>
            </a:r>
            <a:endParaRPr/>
          </a:p>
          <a:p>
            <a:pPr marL="0" marR="0" lvl="0" indent="0" algn="ctr" rtl="0">
              <a:lnSpc>
                <a:spcPct val="100000"/>
              </a:lnSpc>
              <a:spcBef>
                <a:spcPts val="0"/>
              </a:spcBef>
              <a:spcAft>
                <a:spcPts val="0"/>
              </a:spcAft>
              <a:buClr>
                <a:srgbClr val="000000"/>
              </a:buClr>
              <a:buSzPts val="2400"/>
              <a:buFont typeface="Arial"/>
              <a:buNone/>
            </a:pPr>
            <a:endParaRPr sz="2400" b="0" i="1"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2400"/>
              <a:buFont typeface="Arial"/>
              <a:buNone/>
            </a:pPr>
            <a:r>
              <a:rPr lang="en-US" sz="2400" b="0" i="1" u="none" strike="noStrike" cap="none">
                <a:solidFill>
                  <a:schemeClr val="lt1"/>
                </a:solidFill>
                <a:latin typeface="Arial"/>
                <a:ea typeface="Arial"/>
                <a:cs typeface="Arial"/>
                <a:sym typeface="Arial"/>
              </a:rPr>
              <a:t>Like forced alcohol consumption, physical brutality, forced exclusion, property damage…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0"/>
          <p:cNvSpPr/>
          <p:nvPr/>
        </p:nvSpPr>
        <p:spPr>
          <a:xfrm>
            <a:off x="240262" y="395933"/>
            <a:ext cx="11734800" cy="6248400"/>
          </a:xfrm>
          <a:prstGeom prst="rect">
            <a:avLst/>
          </a:prstGeom>
          <a:noFill/>
          <a:ln w="25400" cap="flat" cmpd="sng">
            <a:solidFill>
              <a:srgbClr val="EDF4F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03" name="Google Shape;103;p10"/>
          <p:cNvSpPr txBox="1"/>
          <p:nvPr/>
        </p:nvSpPr>
        <p:spPr>
          <a:xfrm>
            <a:off x="-1" y="439680"/>
            <a:ext cx="12192000" cy="83099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4800"/>
              <a:buFont typeface="Arial"/>
              <a:buNone/>
            </a:pPr>
            <a:r>
              <a:rPr lang="en-US" sz="4800" b="1" i="0" u="none" strike="noStrike" cap="none">
                <a:solidFill>
                  <a:srgbClr val="FFFF00"/>
                </a:solidFill>
                <a:latin typeface="Arial"/>
                <a:ea typeface="Arial"/>
                <a:cs typeface="Arial"/>
                <a:sym typeface="Arial"/>
              </a:rPr>
              <a:t>University of Maine Study</a:t>
            </a:r>
            <a:endParaRPr/>
          </a:p>
        </p:txBody>
      </p:sp>
      <p:sp>
        <p:nvSpPr>
          <p:cNvPr id="104" name="Google Shape;104;p10"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05" name="Google Shape;105;p10"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06" name="Google Shape;106;p10"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07" name="Google Shape;107;p10"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08" name="Google Shape;108;p10"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09" name="Google Shape;109;p10"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pic>
        <p:nvPicPr>
          <p:cNvPr id="110" name="Google Shape;110;p10"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111" name="Google Shape;111;p10"/>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3600"/>
              <a:buFont typeface="Calibri"/>
              <a:buNone/>
            </a:pPr>
            <a:endParaRPr sz="3600" b="0" i="0" u="none" strike="noStrike" cap="none">
              <a:solidFill>
                <a:srgbClr val="F8F8F8"/>
              </a:solidFill>
              <a:latin typeface="Arial"/>
              <a:ea typeface="Arial"/>
              <a:cs typeface="Arial"/>
              <a:sym typeface="Arial"/>
            </a:endParaRPr>
          </a:p>
        </p:txBody>
      </p:sp>
      <p:pic>
        <p:nvPicPr>
          <p:cNvPr id="112" name="Google Shape;112;p10"/>
          <p:cNvPicPr preferRelativeResize="0"/>
          <p:nvPr/>
        </p:nvPicPr>
        <p:blipFill rotWithShape="1">
          <a:blip r:embed="rId4">
            <a:alphaModFix/>
          </a:blip>
          <a:srcRect/>
          <a:stretch/>
        </p:blipFill>
        <p:spPr>
          <a:xfrm rot="2332382">
            <a:off x="7873170" y="1571955"/>
            <a:ext cx="1200155" cy="1556194"/>
          </a:xfrm>
          <a:prstGeom prst="rect">
            <a:avLst/>
          </a:prstGeom>
          <a:noFill/>
          <a:ln>
            <a:noFill/>
          </a:ln>
        </p:spPr>
      </p:pic>
      <p:pic>
        <p:nvPicPr>
          <p:cNvPr id="113" name="Google Shape;113;p10"/>
          <p:cNvPicPr preferRelativeResize="0"/>
          <p:nvPr/>
        </p:nvPicPr>
        <p:blipFill rotWithShape="1">
          <a:blip r:embed="rId5">
            <a:alphaModFix/>
          </a:blip>
          <a:srcRect/>
          <a:stretch/>
        </p:blipFill>
        <p:spPr>
          <a:xfrm rot="-1052011">
            <a:off x="9365998" y="1556293"/>
            <a:ext cx="1123415" cy="1456688"/>
          </a:xfrm>
          <a:prstGeom prst="rect">
            <a:avLst/>
          </a:prstGeom>
          <a:noFill/>
          <a:ln>
            <a:noFill/>
          </a:ln>
        </p:spPr>
      </p:pic>
      <p:pic>
        <p:nvPicPr>
          <p:cNvPr id="114" name="Google Shape;114;p10"/>
          <p:cNvPicPr preferRelativeResize="0"/>
          <p:nvPr/>
        </p:nvPicPr>
        <p:blipFill rotWithShape="1">
          <a:blip r:embed="rId6">
            <a:alphaModFix/>
          </a:blip>
          <a:srcRect/>
          <a:stretch/>
        </p:blipFill>
        <p:spPr>
          <a:xfrm rot="1141929">
            <a:off x="7061084" y="1607649"/>
            <a:ext cx="1101011" cy="1427637"/>
          </a:xfrm>
          <a:prstGeom prst="rect">
            <a:avLst/>
          </a:prstGeom>
          <a:noFill/>
          <a:ln>
            <a:noFill/>
          </a:ln>
          <a:effectLst>
            <a:outerShdw blurRad="50800" dist="88900" algn="l" rotWithShape="0">
              <a:srgbClr val="000000">
                <a:alpha val="40000"/>
              </a:srgbClr>
            </a:outerShdw>
          </a:effectLst>
        </p:spPr>
      </p:pic>
      <p:pic>
        <p:nvPicPr>
          <p:cNvPr id="115" name="Google Shape;115;p10"/>
          <p:cNvPicPr preferRelativeResize="0"/>
          <p:nvPr/>
        </p:nvPicPr>
        <p:blipFill rotWithShape="1">
          <a:blip r:embed="rId7">
            <a:alphaModFix/>
          </a:blip>
          <a:srcRect/>
          <a:stretch/>
        </p:blipFill>
        <p:spPr>
          <a:xfrm>
            <a:off x="8524922" y="1928737"/>
            <a:ext cx="1150628" cy="1491974"/>
          </a:xfrm>
          <a:prstGeom prst="rect">
            <a:avLst/>
          </a:prstGeom>
          <a:noFill/>
          <a:ln>
            <a:noFill/>
          </a:ln>
          <a:effectLst>
            <a:outerShdw blurRad="76200" dist="114300" dir="18900000" algn="bl" rotWithShape="0">
              <a:srgbClr val="000000">
                <a:alpha val="40000"/>
              </a:srgbClr>
            </a:outerShdw>
          </a:effectLst>
        </p:spPr>
      </p:pic>
      <p:pic>
        <p:nvPicPr>
          <p:cNvPr id="116" name="Google Shape;116;p10"/>
          <p:cNvPicPr preferRelativeResize="0"/>
          <p:nvPr/>
        </p:nvPicPr>
        <p:blipFill rotWithShape="1">
          <a:blip r:embed="rId8">
            <a:alphaModFix/>
          </a:blip>
          <a:srcRect/>
          <a:stretch/>
        </p:blipFill>
        <p:spPr>
          <a:xfrm>
            <a:off x="7707542" y="2589712"/>
            <a:ext cx="2220163" cy="655642"/>
          </a:xfrm>
          <a:prstGeom prst="rect">
            <a:avLst/>
          </a:prstGeom>
          <a:noFill/>
          <a:ln>
            <a:noFill/>
          </a:ln>
          <a:effectLst>
            <a:outerShdw blurRad="50800" dist="76200" algn="l" rotWithShape="0">
              <a:srgbClr val="000000">
                <a:alpha val="40392"/>
              </a:srgbClr>
            </a:outerShdw>
          </a:effectLst>
        </p:spPr>
      </p:pic>
      <p:sp>
        <p:nvSpPr>
          <p:cNvPr id="117" name="Google Shape;117;p10"/>
          <p:cNvSpPr/>
          <p:nvPr/>
        </p:nvSpPr>
        <p:spPr>
          <a:xfrm>
            <a:off x="482063" y="1684954"/>
            <a:ext cx="5589023" cy="440120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2800"/>
              <a:buFont typeface="Arial"/>
              <a:buNone/>
            </a:pPr>
            <a:r>
              <a:rPr lang="en-US" sz="2800" b="0" i="0" u="none" strike="noStrike" cap="none">
                <a:solidFill>
                  <a:srgbClr val="FFFFFF"/>
                </a:solidFill>
                <a:latin typeface="Arial"/>
                <a:ea typeface="Arial"/>
                <a:cs typeface="Arial"/>
                <a:sym typeface="Arial"/>
              </a:rPr>
              <a:t>55%-Sport Teams &amp; Org’s</a:t>
            </a:r>
            <a:endParaRPr/>
          </a:p>
          <a:p>
            <a:pPr marL="0" marR="0" lvl="0" indent="0" algn="l" rtl="0">
              <a:lnSpc>
                <a:spcPct val="100000"/>
              </a:lnSpc>
              <a:spcBef>
                <a:spcPts val="0"/>
              </a:spcBef>
              <a:spcAft>
                <a:spcPts val="0"/>
              </a:spcAft>
              <a:buClr>
                <a:schemeClr val="dk1"/>
              </a:buClr>
              <a:buSzPts val="2800"/>
              <a:buFont typeface="Calibri"/>
              <a:buNone/>
            </a:pPr>
            <a:endParaRPr sz="2800" b="0" i="0" u="none" strike="noStrike" cap="none">
              <a:solidFill>
                <a:srgbClr val="FFFFFF"/>
              </a:solidFill>
              <a:latin typeface="Arial"/>
              <a:ea typeface="Arial"/>
              <a:cs typeface="Arial"/>
              <a:sym typeface="Arial"/>
            </a:endParaRPr>
          </a:p>
          <a:p>
            <a:pPr marL="0" marR="0" lvl="0" indent="0" algn="l" rtl="0">
              <a:lnSpc>
                <a:spcPct val="100000"/>
              </a:lnSpc>
              <a:spcBef>
                <a:spcPts val="0"/>
              </a:spcBef>
              <a:spcAft>
                <a:spcPts val="0"/>
              </a:spcAft>
              <a:buClr>
                <a:srgbClr val="FFFFFF"/>
              </a:buClr>
              <a:buSzPts val="2800"/>
              <a:buFont typeface="Arial"/>
              <a:buNone/>
            </a:pPr>
            <a:r>
              <a:rPr lang="en-US" sz="2800" b="0" i="0" u="none" strike="noStrike" cap="none">
                <a:solidFill>
                  <a:srgbClr val="FFFFFF"/>
                </a:solidFill>
                <a:latin typeface="Arial"/>
                <a:ea typeface="Arial"/>
                <a:cs typeface="Arial"/>
                <a:sym typeface="Arial"/>
              </a:rPr>
              <a:t>25% Coaches Aware   </a:t>
            </a:r>
            <a:endParaRPr/>
          </a:p>
          <a:p>
            <a:pPr marL="0" marR="0" lvl="0" indent="0" algn="l" rtl="0">
              <a:lnSpc>
                <a:spcPct val="100000"/>
              </a:lnSpc>
              <a:spcBef>
                <a:spcPts val="0"/>
              </a:spcBef>
              <a:spcAft>
                <a:spcPts val="0"/>
              </a:spcAft>
              <a:buClr>
                <a:schemeClr val="dk1"/>
              </a:buClr>
              <a:buSzPts val="2800"/>
              <a:buFont typeface="Calibri"/>
              <a:buNone/>
            </a:pPr>
            <a:endParaRPr sz="2800" b="0" i="0" u="none" strike="noStrike" cap="none">
              <a:solidFill>
                <a:srgbClr val="FFFFFF"/>
              </a:solidFill>
              <a:latin typeface="Arial"/>
              <a:ea typeface="Arial"/>
              <a:cs typeface="Arial"/>
              <a:sym typeface="Arial"/>
            </a:endParaRPr>
          </a:p>
          <a:p>
            <a:pPr marL="0" marR="0" lvl="0" indent="0" algn="l" rtl="0">
              <a:lnSpc>
                <a:spcPct val="100000"/>
              </a:lnSpc>
              <a:spcBef>
                <a:spcPts val="0"/>
              </a:spcBef>
              <a:spcAft>
                <a:spcPts val="0"/>
              </a:spcAft>
              <a:buClr>
                <a:srgbClr val="FFFFFF"/>
              </a:buClr>
              <a:buSzPts val="2800"/>
              <a:buFont typeface="Arial"/>
              <a:buNone/>
            </a:pPr>
            <a:r>
              <a:rPr lang="en-US" sz="2800" b="0" i="0" u="none" strike="noStrike" cap="none">
                <a:solidFill>
                  <a:srgbClr val="FFFFFF"/>
                </a:solidFill>
                <a:latin typeface="Arial"/>
                <a:ea typeface="Arial"/>
                <a:cs typeface="Arial"/>
                <a:sym typeface="Arial"/>
              </a:rPr>
              <a:t>25% Campus - Public Space</a:t>
            </a:r>
            <a:endParaRPr/>
          </a:p>
          <a:p>
            <a:pPr marL="0" marR="0" lvl="0" indent="0" algn="l" rtl="0">
              <a:lnSpc>
                <a:spcPct val="100000"/>
              </a:lnSpc>
              <a:spcBef>
                <a:spcPts val="0"/>
              </a:spcBef>
              <a:spcAft>
                <a:spcPts val="0"/>
              </a:spcAft>
              <a:buClr>
                <a:schemeClr val="dk1"/>
              </a:buClr>
              <a:buSzPts val="2800"/>
              <a:buFont typeface="Calibri"/>
              <a:buNone/>
            </a:pPr>
            <a:endParaRPr sz="2800" b="0" i="0" u="none" strike="noStrike" cap="none">
              <a:solidFill>
                <a:srgbClr val="FFFFFF"/>
              </a:solidFill>
              <a:latin typeface="Arial"/>
              <a:ea typeface="Arial"/>
              <a:cs typeface="Arial"/>
              <a:sym typeface="Arial"/>
            </a:endParaRPr>
          </a:p>
          <a:p>
            <a:pPr marL="0" marR="0" lvl="0" indent="0" algn="l" rtl="0">
              <a:lnSpc>
                <a:spcPct val="100000"/>
              </a:lnSpc>
              <a:spcBef>
                <a:spcPts val="0"/>
              </a:spcBef>
              <a:spcAft>
                <a:spcPts val="0"/>
              </a:spcAft>
              <a:buClr>
                <a:srgbClr val="FFFFFF"/>
              </a:buClr>
              <a:buSzPts val="2800"/>
              <a:buFont typeface="Arial"/>
              <a:buNone/>
            </a:pPr>
            <a:r>
              <a:rPr lang="en-US" sz="2800" b="0" i="0" u="none" strike="noStrike" cap="none">
                <a:solidFill>
                  <a:srgbClr val="FFFFFF"/>
                </a:solidFill>
                <a:latin typeface="Arial"/>
                <a:ea typeface="Arial"/>
                <a:cs typeface="Arial"/>
                <a:sym typeface="Arial"/>
              </a:rPr>
              <a:t>25% Alumni Present</a:t>
            </a:r>
            <a:endParaRPr/>
          </a:p>
          <a:p>
            <a:pPr marL="0" marR="0" lvl="0" indent="0" algn="l" rtl="0">
              <a:lnSpc>
                <a:spcPct val="100000"/>
              </a:lnSpc>
              <a:spcBef>
                <a:spcPts val="0"/>
              </a:spcBef>
              <a:spcAft>
                <a:spcPts val="0"/>
              </a:spcAft>
              <a:buClr>
                <a:schemeClr val="dk1"/>
              </a:buClr>
              <a:buSzPts val="2800"/>
              <a:buFont typeface="Calibri"/>
              <a:buNone/>
            </a:pPr>
            <a:endParaRPr sz="2800" b="0" i="0" u="none" strike="noStrike" cap="none">
              <a:solidFill>
                <a:srgbClr val="FFFFFF"/>
              </a:solidFill>
              <a:latin typeface="Arial"/>
              <a:ea typeface="Arial"/>
              <a:cs typeface="Arial"/>
              <a:sym typeface="Arial"/>
            </a:endParaRPr>
          </a:p>
          <a:p>
            <a:pPr marL="0" marR="0" lvl="0" indent="0" algn="l" rtl="0">
              <a:lnSpc>
                <a:spcPct val="100000"/>
              </a:lnSpc>
              <a:spcBef>
                <a:spcPts val="0"/>
              </a:spcBef>
              <a:spcAft>
                <a:spcPts val="0"/>
              </a:spcAft>
              <a:buClr>
                <a:srgbClr val="FFFFFF"/>
              </a:buClr>
              <a:buSzPts val="2800"/>
              <a:buFont typeface="Arial"/>
              <a:buNone/>
            </a:pPr>
            <a:r>
              <a:rPr lang="en-US" sz="2800" b="0" i="0" u="none" strike="noStrike" cap="none">
                <a:solidFill>
                  <a:srgbClr val="FFFFFF"/>
                </a:solidFill>
                <a:latin typeface="Arial"/>
                <a:ea typeface="Arial"/>
                <a:cs typeface="Arial"/>
                <a:sym typeface="Arial"/>
              </a:rPr>
              <a:t>&gt;50% Pictures on a public web space.</a:t>
            </a:r>
            <a:endParaRPr/>
          </a:p>
        </p:txBody>
      </p:sp>
      <p:sp>
        <p:nvSpPr>
          <p:cNvPr id="118" name="Google Shape;118;p10"/>
          <p:cNvSpPr/>
          <p:nvPr/>
        </p:nvSpPr>
        <p:spPr>
          <a:xfrm>
            <a:off x="6071085" y="3432531"/>
            <a:ext cx="5943343" cy="301621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1800"/>
              <a:buFont typeface="Arial"/>
              <a:buNone/>
            </a:pPr>
            <a:r>
              <a:rPr lang="en-US" sz="1800" b="1" i="0" u="sng" strike="noStrike" cap="none">
                <a:solidFill>
                  <a:srgbClr val="FFFFFF"/>
                </a:solidFill>
                <a:latin typeface="Arial"/>
                <a:ea typeface="Arial"/>
                <a:cs typeface="Arial"/>
                <a:sym typeface="Arial"/>
              </a:rPr>
              <a:t>Phase 1 – 100 Q Survey</a:t>
            </a:r>
            <a:endParaRPr/>
          </a:p>
          <a:p>
            <a:pPr marL="0" marR="0" lvl="0" indent="0" algn="ctr" rtl="0">
              <a:lnSpc>
                <a:spcPct val="100000"/>
              </a:lnSpc>
              <a:spcBef>
                <a:spcPts val="0"/>
              </a:spcBef>
              <a:spcAft>
                <a:spcPts val="0"/>
              </a:spcAft>
              <a:buClr>
                <a:srgbClr val="FFFFFF"/>
              </a:buClr>
              <a:buSzPts val="1800"/>
              <a:buFont typeface="Arial"/>
              <a:buNone/>
            </a:pPr>
            <a:r>
              <a:rPr lang="en-US" sz="1800" b="0" i="0" u="none" strike="noStrike" cap="none">
                <a:solidFill>
                  <a:srgbClr val="FFFFFF"/>
                </a:solidFill>
                <a:latin typeface="Arial"/>
                <a:ea typeface="Arial"/>
                <a:cs typeface="Arial"/>
                <a:sym typeface="Arial"/>
              </a:rPr>
              <a:t>11,000 students</a:t>
            </a:r>
            <a:endParaRPr/>
          </a:p>
          <a:p>
            <a:pPr marL="0" marR="0" lvl="0" indent="0" algn="ctr" rtl="0">
              <a:lnSpc>
                <a:spcPct val="100000"/>
              </a:lnSpc>
              <a:spcBef>
                <a:spcPts val="0"/>
              </a:spcBef>
              <a:spcAft>
                <a:spcPts val="0"/>
              </a:spcAft>
              <a:buClr>
                <a:srgbClr val="FFFFFF"/>
              </a:buClr>
              <a:buSzPts val="1800"/>
              <a:buFont typeface="Arial"/>
              <a:buNone/>
            </a:pPr>
            <a:r>
              <a:rPr lang="en-US" sz="1800" b="0" i="0" u="none" strike="noStrike" cap="none">
                <a:solidFill>
                  <a:srgbClr val="FFFFFF"/>
                </a:solidFill>
                <a:latin typeface="Arial"/>
                <a:ea typeface="Arial"/>
                <a:cs typeface="Arial"/>
                <a:sym typeface="Arial"/>
              </a:rPr>
              <a:t>53 colleges</a:t>
            </a:r>
            <a:endParaRPr/>
          </a:p>
          <a:p>
            <a:pPr marL="0" marR="0" lvl="0" indent="0" algn="ctr" rtl="0">
              <a:lnSpc>
                <a:spcPct val="100000"/>
              </a:lnSpc>
              <a:spcBef>
                <a:spcPts val="0"/>
              </a:spcBef>
              <a:spcAft>
                <a:spcPts val="0"/>
              </a:spcAft>
              <a:buClr>
                <a:schemeClr val="dk1"/>
              </a:buClr>
              <a:buSzPts val="1800"/>
              <a:buFont typeface="Calibri"/>
              <a:buNone/>
            </a:pPr>
            <a:endParaRPr sz="1800" b="1" i="0" u="sng" strike="noStrike" cap="none">
              <a:solidFill>
                <a:srgbClr val="FFFFFF"/>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1800"/>
              <a:buFont typeface="Arial"/>
              <a:buNone/>
            </a:pPr>
            <a:r>
              <a:rPr lang="en-US" sz="1800" b="1" i="0" u="sng" strike="noStrike" cap="none">
                <a:solidFill>
                  <a:srgbClr val="FFFFFF"/>
                </a:solidFill>
                <a:latin typeface="Arial"/>
                <a:ea typeface="Arial"/>
                <a:cs typeface="Arial"/>
                <a:sym typeface="Arial"/>
              </a:rPr>
              <a:t>Phase 2 – Interviews</a:t>
            </a:r>
            <a:endParaRPr/>
          </a:p>
          <a:p>
            <a:pPr marL="0" marR="0" lvl="0" indent="0" algn="ctr" rtl="0">
              <a:lnSpc>
                <a:spcPct val="100000"/>
              </a:lnSpc>
              <a:spcBef>
                <a:spcPts val="0"/>
              </a:spcBef>
              <a:spcAft>
                <a:spcPts val="0"/>
              </a:spcAft>
              <a:buClr>
                <a:srgbClr val="FFFFFF"/>
              </a:buClr>
              <a:buSzPts val="1800"/>
              <a:buFont typeface="Arial"/>
              <a:buNone/>
            </a:pPr>
            <a:r>
              <a:rPr lang="en-US" sz="1800" b="0" i="0" u="none" strike="noStrike" cap="none">
                <a:solidFill>
                  <a:srgbClr val="FFFFFF"/>
                </a:solidFill>
                <a:latin typeface="Arial"/>
                <a:ea typeface="Arial"/>
                <a:cs typeface="Arial"/>
                <a:sym typeface="Arial"/>
              </a:rPr>
              <a:t>350 School Reps</a:t>
            </a:r>
            <a:endParaRPr/>
          </a:p>
          <a:p>
            <a:pPr marL="0" marR="0" lvl="0" indent="0" algn="ctr" rtl="0">
              <a:lnSpc>
                <a:spcPct val="100000"/>
              </a:lnSpc>
              <a:spcBef>
                <a:spcPts val="0"/>
              </a:spcBef>
              <a:spcAft>
                <a:spcPts val="0"/>
              </a:spcAft>
              <a:buClr>
                <a:srgbClr val="FFFFFF"/>
              </a:buClr>
              <a:buSzPts val="1800"/>
              <a:buFont typeface="Arial"/>
              <a:buNone/>
            </a:pPr>
            <a:r>
              <a:rPr lang="en-US" sz="1800" b="0" i="0" u="none" strike="noStrike" cap="none">
                <a:solidFill>
                  <a:srgbClr val="FFFFFF"/>
                </a:solidFill>
                <a:latin typeface="Arial"/>
                <a:ea typeface="Arial"/>
                <a:cs typeface="Arial"/>
                <a:sym typeface="Arial"/>
              </a:rPr>
              <a:t>18 Colleges</a:t>
            </a:r>
            <a:endParaRPr/>
          </a:p>
          <a:p>
            <a:pPr marL="0" marR="0" lvl="0" indent="0" algn="ctr" rtl="0">
              <a:lnSpc>
                <a:spcPct val="100000"/>
              </a:lnSpc>
              <a:spcBef>
                <a:spcPts val="0"/>
              </a:spcBef>
              <a:spcAft>
                <a:spcPts val="0"/>
              </a:spcAft>
              <a:buClr>
                <a:schemeClr val="dk1"/>
              </a:buClr>
              <a:buSzPts val="1600"/>
              <a:buFont typeface="Calibri"/>
              <a:buNone/>
            </a:pPr>
            <a:endParaRPr sz="1600" b="0" i="0" u="none" strike="noStrike" cap="none">
              <a:solidFill>
                <a:srgbClr val="FFFFFF"/>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1400"/>
              <a:buFont typeface="Arial"/>
              <a:buNone/>
            </a:pPr>
            <a:r>
              <a:rPr lang="en-US" sz="1400" b="0" i="0" u="none" strike="noStrike" cap="none">
                <a:solidFill>
                  <a:srgbClr val="FFFFFF"/>
                </a:solidFill>
                <a:latin typeface="Arial"/>
                <a:ea typeface="Arial"/>
                <a:cs typeface="Arial"/>
                <a:sym typeface="Arial"/>
              </a:rPr>
              <a:t>Allan, E., J., &amp; Madden, M. (2008, March11). </a:t>
            </a:r>
            <a:r>
              <a:rPr lang="en-US" sz="1400" b="0" i="1" u="none" strike="noStrike" cap="none">
                <a:solidFill>
                  <a:srgbClr val="FFFFFF"/>
                </a:solidFill>
                <a:latin typeface="Arial"/>
                <a:ea typeface="Arial"/>
                <a:cs typeface="Arial"/>
                <a:sym typeface="Arial"/>
              </a:rPr>
              <a:t>Hazing in view: College students at risk: Initial findings from the national study of student hazing. University of  Maine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1"/>
          <p:cNvSpPr/>
          <p:nvPr/>
        </p:nvSpPr>
        <p:spPr>
          <a:xfrm>
            <a:off x="240262" y="395933"/>
            <a:ext cx="11734800" cy="6248400"/>
          </a:xfrm>
          <a:prstGeom prst="rect">
            <a:avLst/>
          </a:prstGeom>
          <a:noFill/>
          <a:ln w="25400" cap="flat" cmpd="sng">
            <a:solidFill>
              <a:srgbClr val="EDF4F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5" name="Google Shape;125;p11"/>
          <p:cNvSpPr txBox="1"/>
          <p:nvPr/>
        </p:nvSpPr>
        <p:spPr>
          <a:xfrm>
            <a:off x="0" y="484601"/>
            <a:ext cx="12192000" cy="9233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5400"/>
              <a:buFont typeface="Arial"/>
              <a:buNone/>
            </a:pPr>
            <a:r>
              <a:rPr lang="en-US" sz="5400" b="1" i="0" u="none" strike="noStrike" cap="none">
                <a:solidFill>
                  <a:srgbClr val="FFFF00"/>
                </a:solidFill>
                <a:latin typeface="Arial"/>
                <a:ea typeface="Arial"/>
                <a:cs typeface="Arial"/>
                <a:sym typeface="Arial"/>
              </a:rPr>
              <a:t>Florida A&amp;M Marching Band</a:t>
            </a:r>
            <a:endParaRPr/>
          </a:p>
        </p:txBody>
      </p:sp>
      <p:sp>
        <p:nvSpPr>
          <p:cNvPr id="126" name="Google Shape;126;p11"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7" name="Google Shape;127;p11"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8" name="Google Shape;128;p11"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9" name="Google Shape;129;p11"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0" name="Google Shape;130;p11"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1" name="Google Shape;131;p11"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32" name="Google Shape;132;p11"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133" name="Google Shape;133;p11"/>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F8F8F8"/>
              </a:solidFill>
              <a:latin typeface="Arial"/>
              <a:ea typeface="Arial"/>
              <a:cs typeface="Arial"/>
              <a:sym typeface="Arial"/>
            </a:endParaRPr>
          </a:p>
        </p:txBody>
      </p:sp>
      <p:pic>
        <p:nvPicPr>
          <p:cNvPr id="134" name="Google Shape;134;p11" descr="U:\My Documents\Advocacy\ImagesPhotosGraphics\ap_FAMU_Hazing_Robert_Champion_nt_120502_wmain-504x360.jpg"/>
          <p:cNvPicPr preferRelativeResize="0"/>
          <p:nvPr/>
        </p:nvPicPr>
        <p:blipFill rotWithShape="1">
          <a:blip r:embed="rId4">
            <a:alphaModFix/>
          </a:blip>
          <a:srcRect/>
          <a:stretch/>
        </p:blipFill>
        <p:spPr>
          <a:xfrm>
            <a:off x="6598125" y="1998279"/>
            <a:ext cx="4800599" cy="3428999"/>
          </a:xfrm>
          <a:prstGeom prst="rect">
            <a:avLst/>
          </a:prstGeom>
          <a:noFill/>
          <a:ln w="28575" cap="flat" cmpd="sng">
            <a:solidFill>
              <a:srgbClr val="FFFF00"/>
            </a:solidFill>
            <a:prstDash val="solid"/>
            <a:round/>
            <a:headEnd type="none" w="sm" len="sm"/>
            <a:tailEnd type="none" w="sm" len="sm"/>
          </a:ln>
          <a:effectLst>
            <a:outerShdw blurRad="266700" dist="190500" dir="2700000" algn="tl" rotWithShape="0">
              <a:srgbClr val="000000">
                <a:alpha val="40000"/>
              </a:srgbClr>
            </a:outerShdw>
          </a:effectLst>
        </p:spPr>
      </p:pic>
      <p:sp>
        <p:nvSpPr>
          <p:cNvPr id="135" name="Google Shape;135;p11"/>
          <p:cNvSpPr/>
          <p:nvPr/>
        </p:nvSpPr>
        <p:spPr>
          <a:xfrm>
            <a:off x="323817" y="1998279"/>
            <a:ext cx="5855738" cy="378565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2400"/>
              <a:buFont typeface="Arial"/>
              <a:buNone/>
            </a:pPr>
            <a:r>
              <a:rPr lang="en-US" sz="2400" b="0" i="0" u="none" strike="noStrike" cap="none">
                <a:solidFill>
                  <a:schemeClr val="lt1"/>
                </a:solidFill>
                <a:latin typeface="Arial"/>
                <a:ea typeface="Arial"/>
                <a:cs typeface="Arial"/>
                <a:sym typeface="Arial"/>
              </a:rPr>
              <a:t>Man Convicted in Hazing Death of Florida A&amp;M Band Member  2014/2011</a:t>
            </a:r>
            <a:endParaRPr/>
          </a:p>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2400"/>
              <a:buFont typeface="Arial"/>
              <a:buNone/>
            </a:pPr>
            <a:r>
              <a:rPr lang="en-US" sz="2400" b="0" i="0" u="none" strike="noStrike" cap="none">
                <a:solidFill>
                  <a:schemeClr val="lt1"/>
                </a:solidFill>
                <a:latin typeface="Arial"/>
                <a:ea typeface="Arial"/>
                <a:cs typeface="Arial"/>
                <a:sym typeface="Arial"/>
              </a:rPr>
              <a:t>Vaunted Marching Band</a:t>
            </a:r>
            <a:endParaRPr/>
          </a:p>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2400"/>
              <a:buFont typeface="Arial"/>
              <a:buNone/>
            </a:pPr>
            <a:r>
              <a:rPr lang="en-US" sz="2400" b="0" i="0" u="none" strike="noStrike" cap="none">
                <a:solidFill>
                  <a:schemeClr val="lt1"/>
                </a:solidFill>
                <a:latin typeface="Arial"/>
                <a:ea typeface="Arial"/>
                <a:cs typeface="Arial"/>
                <a:sym typeface="Arial"/>
              </a:rPr>
              <a:t>“Crossing Bus C”</a:t>
            </a:r>
            <a:endParaRPr/>
          </a:p>
          <a:p>
            <a:pPr marL="0" marR="0" lvl="0" indent="0" algn="ctr" rtl="0">
              <a:lnSpc>
                <a:spcPct val="100000"/>
              </a:lnSpc>
              <a:spcBef>
                <a:spcPts val="0"/>
              </a:spcBef>
              <a:spcAft>
                <a:spcPts val="0"/>
              </a:spcAft>
              <a:buClr>
                <a:srgbClr val="000000"/>
              </a:buClr>
              <a:buSzPts val="2400"/>
              <a:buFont typeface="Arial"/>
              <a:buNone/>
            </a:pPr>
            <a:endParaRPr sz="24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2400"/>
              <a:buFont typeface="Arial"/>
              <a:buNone/>
            </a:pPr>
            <a:r>
              <a:rPr lang="en-US" sz="2400" b="0" i="0" u="none" strike="noStrike" cap="none">
                <a:solidFill>
                  <a:schemeClr val="lt1"/>
                </a:solidFill>
                <a:latin typeface="Arial"/>
                <a:ea typeface="Arial"/>
                <a:cs typeface="Arial"/>
                <a:sym typeface="Arial"/>
              </a:rPr>
              <a:t>Robert Champion was beaten to death with drumsticks, mallets and other items during an established hazing ritual</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12"/>
          <p:cNvSpPr/>
          <p:nvPr/>
        </p:nvSpPr>
        <p:spPr>
          <a:xfrm>
            <a:off x="240262" y="395933"/>
            <a:ext cx="11734800" cy="6248400"/>
          </a:xfrm>
          <a:prstGeom prst="rect">
            <a:avLst/>
          </a:prstGeom>
          <a:noFill/>
          <a:ln w="25400" cap="flat" cmpd="sng">
            <a:solidFill>
              <a:srgbClr val="EDF4F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42" name="Google Shape;142;p12"/>
          <p:cNvSpPr txBox="1"/>
          <p:nvPr/>
        </p:nvSpPr>
        <p:spPr>
          <a:xfrm>
            <a:off x="0" y="484601"/>
            <a:ext cx="12192000" cy="9233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5400"/>
              <a:buFont typeface="Arial"/>
              <a:buNone/>
            </a:pPr>
            <a:r>
              <a:rPr lang="en-US" sz="5400" b="1" i="0" u="none" strike="noStrike" cap="none">
                <a:solidFill>
                  <a:srgbClr val="FFFF00"/>
                </a:solidFill>
                <a:latin typeface="Arial"/>
                <a:ea typeface="Arial"/>
                <a:cs typeface="Arial"/>
                <a:sym typeface="Arial"/>
              </a:rPr>
              <a:t>Sayerville HS – New Jersey</a:t>
            </a:r>
            <a:endParaRPr/>
          </a:p>
        </p:txBody>
      </p:sp>
      <p:sp>
        <p:nvSpPr>
          <p:cNvPr id="143" name="Google Shape;143;p12"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4" name="Google Shape;144;p12"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5" name="Google Shape;145;p12"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6" name="Google Shape;146;p12"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7" name="Google Shape;147;p12"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8" name="Google Shape;148;p12"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49" name="Google Shape;149;p12"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150" name="Google Shape;150;p12"/>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F8F8F8"/>
              </a:solidFill>
              <a:latin typeface="Arial"/>
              <a:ea typeface="Arial"/>
              <a:cs typeface="Arial"/>
              <a:sym typeface="Arial"/>
            </a:endParaRPr>
          </a:p>
        </p:txBody>
      </p:sp>
      <p:pic>
        <p:nvPicPr>
          <p:cNvPr id="151" name="Google Shape;151;p12"/>
          <p:cNvPicPr preferRelativeResize="0"/>
          <p:nvPr/>
        </p:nvPicPr>
        <p:blipFill rotWithShape="1">
          <a:blip r:embed="rId4">
            <a:alphaModFix/>
          </a:blip>
          <a:srcRect/>
          <a:stretch/>
        </p:blipFill>
        <p:spPr>
          <a:xfrm>
            <a:off x="7135190" y="1693329"/>
            <a:ext cx="3581401" cy="2257368"/>
          </a:xfrm>
          <a:prstGeom prst="rect">
            <a:avLst/>
          </a:prstGeom>
          <a:noFill/>
          <a:ln w="28575" cap="flat" cmpd="sng">
            <a:solidFill>
              <a:schemeClr val="lt1"/>
            </a:solidFill>
            <a:prstDash val="solid"/>
            <a:miter lim="800000"/>
            <a:headEnd type="none" w="sm" len="sm"/>
            <a:tailEnd type="none" w="sm" len="sm"/>
          </a:ln>
          <a:effectLst>
            <a:outerShdw blurRad="228600" dist="215900" dir="2700000" algn="tl" rotWithShape="0">
              <a:srgbClr val="000000">
                <a:alpha val="40000"/>
              </a:srgbClr>
            </a:outerShdw>
          </a:effectLst>
        </p:spPr>
      </p:pic>
      <p:pic>
        <p:nvPicPr>
          <p:cNvPr id="152" name="Google Shape;152;p12"/>
          <p:cNvPicPr preferRelativeResize="0"/>
          <p:nvPr/>
        </p:nvPicPr>
        <p:blipFill rotWithShape="1">
          <a:blip r:embed="rId5">
            <a:alphaModFix/>
          </a:blip>
          <a:srcRect/>
          <a:stretch/>
        </p:blipFill>
        <p:spPr>
          <a:xfrm>
            <a:off x="7135190" y="4344397"/>
            <a:ext cx="3581401" cy="2014538"/>
          </a:xfrm>
          <a:prstGeom prst="rect">
            <a:avLst/>
          </a:prstGeom>
          <a:noFill/>
          <a:ln w="28575" cap="flat" cmpd="sng">
            <a:solidFill>
              <a:schemeClr val="lt1"/>
            </a:solidFill>
            <a:prstDash val="solid"/>
            <a:miter lim="800000"/>
            <a:headEnd type="none" w="sm" len="sm"/>
            <a:tailEnd type="none" w="sm" len="sm"/>
          </a:ln>
          <a:effectLst>
            <a:outerShdw blurRad="228600" dist="215900" dir="2700000" algn="tl" rotWithShape="0">
              <a:srgbClr val="000000">
                <a:alpha val="40000"/>
              </a:srgbClr>
            </a:outerShdw>
          </a:effectLst>
        </p:spPr>
      </p:pic>
      <p:sp>
        <p:nvSpPr>
          <p:cNvPr id="153" name="Google Shape;153;p12"/>
          <p:cNvSpPr/>
          <p:nvPr/>
        </p:nvSpPr>
        <p:spPr>
          <a:xfrm>
            <a:off x="240262" y="1788518"/>
            <a:ext cx="5830824" cy="306368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200"/>
              <a:buFont typeface="Arial"/>
              <a:buNone/>
            </a:pPr>
            <a:endParaRPr sz="22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2200"/>
              <a:buFont typeface="Arial"/>
              <a:buNone/>
            </a:pPr>
            <a:r>
              <a:rPr lang="en-US" sz="2200" b="1" i="0" u="none" strike="noStrike" cap="none">
                <a:solidFill>
                  <a:schemeClr val="lt1"/>
                </a:solidFill>
                <a:latin typeface="Arial"/>
                <a:ea typeface="Arial"/>
                <a:cs typeface="Arial"/>
                <a:sym typeface="Arial"/>
              </a:rPr>
              <a:t>How New Jersey Football Hazing Scandal Points To Deeper </a:t>
            </a:r>
            <a:r>
              <a:rPr lang="en-US" sz="2200" b="1" i="1" u="none" strike="noStrike" cap="none">
                <a:solidFill>
                  <a:schemeClr val="lt1"/>
                </a:solidFill>
                <a:latin typeface="Arial"/>
                <a:ea typeface="Arial"/>
                <a:cs typeface="Arial"/>
                <a:sym typeface="Arial"/>
              </a:rPr>
              <a:t>“Rape Culture”</a:t>
            </a:r>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a:p>
            <a:pPr marL="742950" marR="0" lvl="1" indent="-285750" algn="l" rtl="0">
              <a:lnSpc>
                <a:spcPct val="100000"/>
              </a:lnSpc>
              <a:spcBef>
                <a:spcPts val="0"/>
              </a:spcBef>
              <a:spcAft>
                <a:spcPts val="0"/>
              </a:spcAft>
              <a:buClr>
                <a:schemeClr val="lt1"/>
              </a:buClr>
              <a:buSzPts val="1800"/>
              <a:buFont typeface="Arial"/>
              <a:buChar char="•"/>
            </a:pPr>
            <a:r>
              <a:rPr lang="en-US" sz="1800" b="0" i="1" u="none" strike="noStrike" cap="none">
                <a:solidFill>
                  <a:schemeClr val="lt1"/>
                </a:solidFill>
                <a:latin typeface="Arial"/>
                <a:ea typeface="Arial"/>
                <a:cs typeface="Arial"/>
                <a:sym typeface="Arial"/>
              </a:rPr>
              <a:t>Seniors on the team would routinely turn off the lights, pin down a freshman, and then haze him by violating him with a finger</a:t>
            </a:r>
            <a:endParaRPr/>
          </a:p>
          <a:p>
            <a:pPr marL="285750" marR="0" lvl="0" indent="-285750" algn="l"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rial"/>
              <a:ea typeface="Arial"/>
              <a:cs typeface="Arial"/>
              <a:sym typeface="Arial"/>
            </a:endParaRPr>
          </a:p>
          <a:p>
            <a:pPr marL="742950" marR="0" lvl="1" indent="-285750" algn="l" rtl="0">
              <a:lnSpc>
                <a:spcPct val="100000"/>
              </a:lnSpc>
              <a:spcBef>
                <a:spcPts val="0"/>
              </a:spcBef>
              <a:spcAft>
                <a:spcPts val="0"/>
              </a:spcAft>
              <a:buClr>
                <a:schemeClr val="lt1"/>
              </a:buClr>
              <a:buSzPts val="1800"/>
              <a:buFont typeface="Arial"/>
              <a:buChar char="•"/>
            </a:pPr>
            <a:r>
              <a:rPr lang="en-US" sz="1800" b="0" i="0" u="sng" strike="noStrike" cap="none">
                <a:solidFill>
                  <a:schemeClr val="lt1"/>
                </a:solidFill>
                <a:latin typeface="Arial"/>
                <a:ea typeface="Arial"/>
                <a:cs typeface="Arial"/>
                <a:sym typeface="Arial"/>
              </a:rPr>
              <a:t>Student Comment</a:t>
            </a:r>
            <a:r>
              <a:rPr lang="en-US" sz="1800" b="0" i="0" u="none" strike="noStrike" cap="none">
                <a:solidFill>
                  <a:schemeClr val="lt1"/>
                </a:solidFill>
                <a:latin typeface="Arial"/>
                <a:ea typeface="Arial"/>
                <a:cs typeface="Arial"/>
                <a:sym typeface="Arial"/>
              </a:rPr>
              <a:t>:  </a:t>
            </a:r>
            <a:r>
              <a:rPr lang="en-US" sz="1800" b="0" i="1" u="none" strike="noStrike" cap="none">
                <a:solidFill>
                  <a:schemeClr val="lt1"/>
                </a:solidFill>
                <a:latin typeface="Arial"/>
                <a:ea typeface="Arial"/>
                <a:cs typeface="Arial"/>
                <a:sym typeface="Arial"/>
              </a:rPr>
              <a:t>“It happens at all the schools”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13"/>
          <p:cNvSpPr/>
          <p:nvPr/>
        </p:nvSpPr>
        <p:spPr>
          <a:xfrm>
            <a:off x="240262" y="395933"/>
            <a:ext cx="11734800" cy="6248400"/>
          </a:xfrm>
          <a:prstGeom prst="rect">
            <a:avLst/>
          </a:prstGeom>
          <a:noFill/>
          <a:ln w="25400" cap="flat" cmpd="sng">
            <a:solidFill>
              <a:srgbClr val="EDF4F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60" name="Google Shape;160;p13"/>
          <p:cNvSpPr txBox="1"/>
          <p:nvPr/>
        </p:nvSpPr>
        <p:spPr>
          <a:xfrm>
            <a:off x="0" y="484601"/>
            <a:ext cx="12192000" cy="707886"/>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4000"/>
              <a:buFont typeface="Arial"/>
              <a:buNone/>
            </a:pPr>
            <a:r>
              <a:rPr lang="en-US" sz="4000" b="1" i="0" u="none" strike="noStrike" cap="none">
                <a:solidFill>
                  <a:srgbClr val="FFFF00"/>
                </a:solidFill>
                <a:latin typeface="Arial"/>
                <a:ea typeface="Arial"/>
                <a:cs typeface="Arial"/>
                <a:sym typeface="Arial"/>
              </a:rPr>
              <a:t>Jonathan Martin – NFL Miami Dolphins</a:t>
            </a:r>
            <a:endParaRPr/>
          </a:p>
        </p:txBody>
      </p:sp>
      <p:sp>
        <p:nvSpPr>
          <p:cNvPr id="161" name="Google Shape;161;p13"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2" name="Google Shape;162;p13"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3" name="Google Shape;163;p13"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4" name="Google Shape;164;p13"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5" name="Google Shape;165;p13"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6" name="Google Shape;166;p13"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67" name="Google Shape;167;p13"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168" name="Google Shape;168;p13"/>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F8F8F8"/>
              </a:solidFill>
              <a:latin typeface="Arial"/>
              <a:ea typeface="Arial"/>
              <a:cs typeface="Arial"/>
              <a:sym typeface="Arial"/>
            </a:endParaRPr>
          </a:p>
        </p:txBody>
      </p:sp>
      <p:pic>
        <p:nvPicPr>
          <p:cNvPr id="169" name="Google Shape;169;p13"/>
          <p:cNvPicPr preferRelativeResize="0"/>
          <p:nvPr/>
        </p:nvPicPr>
        <p:blipFill rotWithShape="1">
          <a:blip r:embed="rId4">
            <a:alphaModFix/>
          </a:blip>
          <a:srcRect/>
          <a:stretch/>
        </p:blipFill>
        <p:spPr>
          <a:xfrm>
            <a:off x="6477000" y="1779590"/>
            <a:ext cx="4648200" cy="2614385"/>
          </a:xfrm>
          <a:prstGeom prst="rect">
            <a:avLst/>
          </a:prstGeom>
          <a:noFill/>
          <a:ln w="38100" cap="flat" cmpd="sng">
            <a:solidFill>
              <a:srgbClr val="FFFF00"/>
            </a:solidFill>
            <a:prstDash val="solid"/>
            <a:miter lim="800000"/>
            <a:headEnd type="none" w="sm" len="sm"/>
            <a:tailEnd type="none" w="sm" len="sm"/>
          </a:ln>
          <a:effectLst>
            <a:outerShdw blurRad="266700" dist="228600" dir="2700000" algn="tl" rotWithShape="0">
              <a:srgbClr val="000000">
                <a:alpha val="40000"/>
              </a:srgbClr>
            </a:outerShdw>
          </a:effectLst>
        </p:spPr>
      </p:pic>
      <p:sp>
        <p:nvSpPr>
          <p:cNvPr id="170" name="Google Shape;170;p13"/>
          <p:cNvSpPr/>
          <p:nvPr/>
        </p:nvSpPr>
        <p:spPr>
          <a:xfrm>
            <a:off x="236683" y="1627189"/>
            <a:ext cx="5880652" cy="3600986"/>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2800"/>
              <a:buFont typeface="Arial"/>
              <a:buNone/>
            </a:pPr>
            <a:r>
              <a:rPr lang="en-US" sz="2800" b="1" i="0" u="none" strike="noStrike" cap="none">
                <a:solidFill>
                  <a:schemeClr val="lt1"/>
                </a:solidFill>
                <a:latin typeface="Arial"/>
                <a:ea typeface="Arial"/>
                <a:cs typeface="Arial"/>
                <a:sym typeface="Arial"/>
              </a:rPr>
              <a:t>Hazing Tips to Bullying</a:t>
            </a:r>
            <a:endParaRPr/>
          </a:p>
          <a:p>
            <a:pPr marL="0" marR="0" lvl="0" indent="0" algn="ctr" rtl="0">
              <a:lnSpc>
                <a:spcPct val="100000"/>
              </a:lnSpc>
              <a:spcBef>
                <a:spcPts val="0"/>
              </a:spcBef>
              <a:spcAft>
                <a:spcPts val="0"/>
              </a:spcAft>
              <a:buClr>
                <a:schemeClr val="dk1"/>
              </a:buClr>
              <a:buSzPts val="2000"/>
              <a:buFont typeface="Calibri"/>
              <a:buNone/>
            </a:pPr>
            <a:endParaRPr sz="20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2000"/>
              <a:buFont typeface="Arial"/>
              <a:buNone/>
            </a:pPr>
            <a:r>
              <a:rPr lang="en-US" sz="2000" b="0" i="1" u="none" strike="noStrike" cap="none">
                <a:solidFill>
                  <a:schemeClr val="lt1"/>
                </a:solidFill>
                <a:latin typeface="Arial"/>
                <a:ea typeface="Arial"/>
                <a:cs typeface="Arial"/>
                <a:sym typeface="Arial"/>
              </a:rPr>
              <a:t>“Your job leads you to attempt to kill yourself …”</a:t>
            </a:r>
            <a:endParaRPr/>
          </a:p>
          <a:p>
            <a:pPr marL="0" marR="0" lvl="0" indent="0" algn="ctr" rtl="0">
              <a:lnSpc>
                <a:spcPct val="100000"/>
              </a:lnSpc>
              <a:spcBef>
                <a:spcPts val="0"/>
              </a:spcBef>
              <a:spcAft>
                <a:spcPts val="0"/>
              </a:spcAft>
              <a:buClr>
                <a:schemeClr val="dk1"/>
              </a:buClr>
              <a:buSzPts val="2000"/>
              <a:buFont typeface="Calibri"/>
              <a:buNone/>
            </a:pPr>
            <a:endParaRPr sz="2000" b="0" i="1"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2000"/>
              <a:buFont typeface="Arial"/>
              <a:buNone/>
            </a:pPr>
            <a:r>
              <a:rPr lang="en-US" sz="2000" b="0" i="1" u="none" strike="noStrike" cap="none">
                <a:solidFill>
                  <a:schemeClr val="lt1"/>
                </a:solidFill>
                <a:latin typeface="Arial"/>
                <a:ea typeface="Arial"/>
                <a:cs typeface="Arial"/>
                <a:sym typeface="Arial"/>
              </a:rPr>
              <a:t>“Your self-perceived social inadequacy dominates your every waking moment and thought…” </a:t>
            </a:r>
            <a:endParaRPr/>
          </a:p>
          <a:p>
            <a:pPr marL="0" marR="0" lvl="0" indent="0" algn="ctr" rtl="0">
              <a:lnSpc>
                <a:spcPct val="100000"/>
              </a:lnSpc>
              <a:spcBef>
                <a:spcPts val="0"/>
              </a:spcBef>
              <a:spcAft>
                <a:spcPts val="0"/>
              </a:spcAft>
              <a:buClr>
                <a:srgbClr val="000000"/>
              </a:buClr>
              <a:buSzPts val="2000"/>
              <a:buFont typeface="Arial"/>
              <a:buNone/>
            </a:pPr>
            <a:endParaRPr sz="2000" b="0" i="1"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2000"/>
              <a:buFont typeface="Arial"/>
              <a:buNone/>
            </a:pPr>
            <a:r>
              <a:rPr lang="en-US" sz="2000" b="0" i="1" u="none" strike="noStrike" cap="none">
                <a:solidFill>
                  <a:schemeClr val="lt1"/>
                </a:solidFill>
                <a:latin typeface="Arial"/>
                <a:ea typeface="Arial"/>
                <a:cs typeface="Arial"/>
                <a:sym typeface="Arial"/>
              </a:rPr>
              <a:t>“You let your demons go, knowing that, perhaps, sharing your story can help some other chubby, goofy, socially-isolated, sensitive kid getting bullied in America”</a:t>
            </a:r>
            <a:endParaRPr/>
          </a:p>
        </p:txBody>
      </p:sp>
      <p:sp>
        <p:nvSpPr>
          <p:cNvPr id="171" name="Google Shape;171;p13"/>
          <p:cNvSpPr/>
          <p:nvPr/>
        </p:nvSpPr>
        <p:spPr>
          <a:xfrm>
            <a:off x="5879062" y="4601778"/>
            <a:ext cx="6096000" cy="101566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8F8F8"/>
              </a:buClr>
              <a:buSzPts val="2400"/>
              <a:buFont typeface="Calibri"/>
              <a:buNone/>
            </a:pPr>
            <a:r>
              <a:rPr lang="en-US" sz="2400" b="0" i="0" u="none" strike="noStrike" cap="none">
                <a:solidFill>
                  <a:srgbClr val="F8F8F8"/>
                </a:solidFill>
                <a:latin typeface="Calibri"/>
                <a:ea typeface="Calibri"/>
                <a:cs typeface="Calibri"/>
                <a:sym typeface="Calibri"/>
              </a:rPr>
              <a:t>Martin's rookie season...</a:t>
            </a:r>
            <a:endParaRPr/>
          </a:p>
          <a:p>
            <a:pPr marL="0" marR="0" lvl="0" indent="0" algn="ctr" rtl="0">
              <a:lnSpc>
                <a:spcPct val="100000"/>
              </a:lnSpc>
              <a:spcBef>
                <a:spcPts val="0"/>
              </a:spcBef>
              <a:spcAft>
                <a:spcPts val="0"/>
              </a:spcAft>
              <a:buClr>
                <a:srgbClr val="F8F8F8"/>
              </a:buClr>
              <a:buSzPts val="1800"/>
              <a:buFont typeface="Calibri"/>
              <a:buNone/>
            </a:pPr>
            <a:r>
              <a:rPr lang="en-US" sz="1800" b="0" i="1" u="none" strike="noStrike" cap="none">
                <a:solidFill>
                  <a:srgbClr val="F8F8F8"/>
                </a:solidFill>
                <a:latin typeface="Calibri"/>
                <a:ea typeface="Calibri"/>
                <a:cs typeface="Calibri"/>
                <a:sym typeface="Calibri"/>
              </a:rPr>
              <a:t>Incognito, Jerry and Pouncey began regularly calling Martin a "c###," a "bitch," a "pussy" and a "faggot."</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14"/>
          <p:cNvSpPr/>
          <p:nvPr/>
        </p:nvSpPr>
        <p:spPr>
          <a:xfrm>
            <a:off x="240262" y="395933"/>
            <a:ext cx="11734800" cy="6248400"/>
          </a:xfrm>
          <a:prstGeom prst="rect">
            <a:avLst/>
          </a:prstGeom>
          <a:noFill/>
          <a:ln w="25400" cap="flat" cmpd="sng">
            <a:solidFill>
              <a:srgbClr val="EDF4F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8" name="Google Shape;178;p14"/>
          <p:cNvSpPr txBox="1"/>
          <p:nvPr/>
        </p:nvSpPr>
        <p:spPr>
          <a:xfrm>
            <a:off x="-1" y="439680"/>
            <a:ext cx="12192000" cy="9233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5400"/>
              <a:buFont typeface="Arial"/>
              <a:buNone/>
            </a:pPr>
            <a:r>
              <a:rPr lang="en-US" sz="5400" b="1" i="0" u="none" strike="noStrike" cap="none">
                <a:solidFill>
                  <a:srgbClr val="FFFF00"/>
                </a:solidFill>
                <a:latin typeface="Arial"/>
                <a:ea typeface="Arial"/>
                <a:cs typeface="Arial"/>
                <a:sym typeface="Arial"/>
              </a:rPr>
              <a:t>Psychology of Hazing</a:t>
            </a:r>
            <a:endParaRPr/>
          </a:p>
        </p:txBody>
      </p:sp>
      <p:sp>
        <p:nvSpPr>
          <p:cNvPr id="179" name="Google Shape;179;p14"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0" name="Google Shape;180;p14"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1" name="Google Shape;181;p14"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2" name="Google Shape;182;p14"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3" name="Google Shape;183;p14"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4" name="Google Shape;184;p14"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85" name="Google Shape;185;p14"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186" name="Google Shape;186;p14"/>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F8F8F8"/>
              </a:solidFill>
              <a:latin typeface="Arial"/>
              <a:ea typeface="Arial"/>
              <a:cs typeface="Arial"/>
              <a:sym typeface="Arial"/>
            </a:endParaRPr>
          </a:p>
        </p:txBody>
      </p:sp>
      <p:sp>
        <p:nvSpPr>
          <p:cNvPr id="187" name="Google Shape;187;p14"/>
          <p:cNvSpPr/>
          <p:nvPr/>
        </p:nvSpPr>
        <p:spPr>
          <a:xfrm>
            <a:off x="273790" y="1534604"/>
            <a:ext cx="5822209" cy="433965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2800"/>
              <a:buFont typeface="Arial"/>
              <a:buNone/>
            </a:pPr>
            <a:r>
              <a:rPr lang="en-US" sz="2800" b="1" i="0" u="sng" strike="noStrike" cap="none">
                <a:solidFill>
                  <a:schemeClr val="lt1"/>
                </a:solidFill>
                <a:latin typeface="Arial"/>
                <a:ea typeface="Arial"/>
                <a:cs typeface="Arial"/>
                <a:sym typeface="Arial"/>
              </a:rPr>
              <a:t>Essential</a:t>
            </a:r>
            <a:endParaRPr/>
          </a:p>
          <a:p>
            <a:pPr marL="0" marR="0" lvl="0" indent="0" algn="ctr" rtl="0">
              <a:lnSpc>
                <a:spcPct val="100000"/>
              </a:lnSpc>
              <a:spcBef>
                <a:spcPts val="0"/>
              </a:spcBef>
              <a:spcAft>
                <a:spcPts val="0"/>
              </a:spcAft>
              <a:buClr>
                <a:schemeClr val="lt1"/>
              </a:buClr>
              <a:buSzPts val="2400"/>
              <a:buFont typeface="Arial"/>
              <a:buNone/>
            </a:pPr>
            <a:r>
              <a:rPr lang="en-US" sz="2400" b="1" i="0" u="none" strike="noStrike" cap="none">
                <a:solidFill>
                  <a:schemeClr val="lt1"/>
                </a:solidFill>
                <a:latin typeface="Arial"/>
                <a:ea typeface="Arial"/>
                <a:cs typeface="Arial"/>
                <a:sym typeface="Arial"/>
              </a:rPr>
              <a:t>Human Needs:</a:t>
            </a:r>
            <a:endParaRPr/>
          </a:p>
          <a:p>
            <a:pPr marL="0" marR="0" lvl="0" indent="0" algn="ctr" rtl="0">
              <a:lnSpc>
                <a:spcPct val="100000"/>
              </a:lnSpc>
              <a:spcBef>
                <a:spcPts val="0"/>
              </a:spcBef>
              <a:spcAft>
                <a:spcPts val="0"/>
              </a:spcAft>
              <a:buClr>
                <a:schemeClr val="lt1"/>
              </a:buClr>
              <a:buSzPts val="2400"/>
              <a:buFont typeface="Arial"/>
              <a:buNone/>
            </a:pPr>
            <a:r>
              <a:rPr lang="en-US" sz="2400" b="1" i="0" u="none" strike="noStrike" cap="none">
                <a:solidFill>
                  <a:schemeClr val="lt1"/>
                </a:solidFill>
                <a:latin typeface="Arial"/>
                <a:ea typeface="Arial"/>
                <a:cs typeface="Arial"/>
                <a:sym typeface="Arial"/>
              </a:rPr>
              <a:t>Belonging &amp; Esteem</a:t>
            </a:r>
            <a:endParaRPr/>
          </a:p>
          <a:p>
            <a:pPr marL="0" marR="0" lvl="0" indent="0" algn="ctr" rtl="0">
              <a:lnSpc>
                <a:spcPct val="100000"/>
              </a:lnSpc>
              <a:spcBef>
                <a:spcPts val="0"/>
              </a:spcBef>
              <a:spcAft>
                <a:spcPts val="0"/>
              </a:spcAft>
              <a:buClr>
                <a:srgbClr val="000000"/>
              </a:buClr>
              <a:buSzPts val="2400"/>
              <a:buFont typeface="Arial"/>
              <a:buNone/>
            </a:pPr>
            <a:endParaRPr sz="2400" b="1" i="0" u="sng"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2800"/>
              <a:buFont typeface="Arial"/>
              <a:buNone/>
            </a:pPr>
            <a:r>
              <a:rPr lang="en-US" sz="2800" b="1" i="0" u="sng" strike="noStrike" cap="none">
                <a:solidFill>
                  <a:schemeClr val="lt1"/>
                </a:solidFill>
                <a:latin typeface="Arial"/>
                <a:ea typeface="Arial"/>
                <a:cs typeface="Arial"/>
                <a:sym typeface="Arial"/>
              </a:rPr>
              <a:t>Innocent</a:t>
            </a:r>
            <a:endParaRPr/>
          </a:p>
          <a:p>
            <a:pPr marL="0" marR="0" lvl="0" indent="0" algn="ctr" rtl="0">
              <a:lnSpc>
                <a:spcPct val="100000"/>
              </a:lnSpc>
              <a:spcBef>
                <a:spcPts val="0"/>
              </a:spcBef>
              <a:spcAft>
                <a:spcPts val="0"/>
              </a:spcAft>
              <a:buClr>
                <a:schemeClr val="lt1"/>
              </a:buClr>
              <a:buSzPts val="2400"/>
              <a:buFont typeface="Arial"/>
              <a:buNone/>
            </a:pPr>
            <a:r>
              <a:rPr lang="en-US" sz="2400" b="1" i="0" u="none" strike="noStrike" cap="none">
                <a:solidFill>
                  <a:schemeClr val="lt1"/>
                </a:solidFill>
                <a:latin typeface="Arial"/>
                <a:ea typeface="Arial"/>
                <a:cs typeface="Arial"/>
                <a:sym typeface="Arial"/>
              </a:rPr>
              <a:t>Unintended Consequences</a:t>
            </a:r>
            <a:endParaRPr/>
          </a:p>
          <a:p>
            <a:pPr marL="0" marR="0" lvl="0" indent="0" algn="ctr" rtl="0">
              <a:lnSpc>
                <a:spcPct val="100000"/>
              </a:lnSpc>
              <a:spcBef>
                <a:spcPts val="0"/>
              </a:spcBef>
              <a:spcAft>
                <a:spcPts val="0"/>
              </a:spcAft>
              <a:buClr>
                <a:schemeClr val="lt1"/>
              </a:buClr>
              <a:buSzPts val="2400"/>
              <a:buFont typeface="Arial"/>
              <a:buNone/>
            </a:pPr>
            <a:r>
              <a:rPr lang="en-US" sz="2400" b="1" i="0" u="none" strike="noStrike" cap="none">
                <a:solidFill>
                  <a:schemeClr val="lt1"/>
                </a:solidFill>
                <a:latin typeface="Arial"/>
                <a:ea typeface="Arial"/>
                <a:cs typeface="Arial"/>
                <a:sym typeface="Arial"/>
              </a:rPr>
              <a:t>Discounting  Bad Outcomes</a:t>
            </a:r>
            <a:endParaRPr/>
          </a:p>
          <a:p>
            <a:pPr marL="0" marR="0" lvl="0" indent="0" algn="ctr" rtl="0">
              <a:lnSpc>
                <a:spcPct val="100000"/>
              </a:lnSpc>
              <a:spcBef>
                <a:spcPts val="0"/>
              </a:spcBef>
              <a:spcAft>
                <a:spcPts val="0"/>
              </a:spcAft>
              <a:buClr>
                <a:srgbClr val="000000"/>
              </a:buClr>
              <a:buSzPts val="2400"/>
              <a:buFont typeface="Arial"/>
              <a:buNone/>
            </a:pPr>
            <a:endParaRPr sz="2400" b="1" i="0" u="sng"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2800"/>
              <a:buFont typeface="Arial"/>
              <a:buNone/>
            </a:pPr>
            <a:r>
              <a:rPr lang="en-US" sz="2800" b="1" i="0" u="sng" strike="noStrike" cap="none">
                <a:solidFill>
                  <a:schemeClr val="lt1"/>
                </a:solidFill>
                <a:latin typeface="Arial"/>
                <a:ea typeface="Arial"/>
                <a:cs typeface="Arial"/>
                <a:sym typeface="Arial"/>
              </a:rPr>
              <a:t>Sinister</a:t>
            </a:r>
            <a:endParaRPr/>
          </a:p>
          <a:p>
            <a:pPr marL="0" marR="0" lvl="0" indent="0" algn="ctr" rtl="0">
              <a:lnSpc>
                <a:spcPct val="100000"/>
              </a:lnSpc>
              <a:spcBef>
                <a:spcPts val="0"/>
              </a:spcBef>
              <a:spcAft>
                <a:spcPts val="0"/>
              </a:spcAft>
              <a:buClr>
                <a:schemeClr val="lt1"/>
              </a:buClr>
              <a:buSzPts val="2400"/>
              <a:buFont typeface="Arial"/>
              <a:buNone/>
            </a:pPr>
            <a:r>
              <a:rPr lang="en-US" sz="2400" b="1" i="0" u="none" strike="noStrike" cap="none">
                <a:solidFill>
                  <a:schemeClr val="lt1"/>
                </a:solidFill>
                <a:latin typeface="Arial"/>
                <a:ea typeface="Arial"/>
                <a:cs typeface="Arial"/>
                <a:sym typeface="Arial"/>
              </a:rPr>
              <a:t>Social Conformity</a:t>
            </a:r>
            <a:endParaRPr/>
          </a:p>
          <a:p>
            <a:pPr marL="0" marR="0" lvl="0" indent="0" algn="ctr" rtl="0">
              <a:lnSpc>
                <a:spcPct val="100000"/>
              </a:lnSpc>
              <a:spcBef>
                <a:spcPts val="0"/>
              </a:spcBef>
              <a:spcAft>
                <a:spcPts val="0"/>
              </a:spcAft>
              <a:buClr>
                <a:schemeClr val="lt1"/>
              </a:buClr>
              <a:buSzPts val="2400"/>
              <a:buFont typeface="Arial"/>
              <a:buNone/>
            </a:pPr>
            <a:r>
              <a:rPr lang="en-US" sz="2400" b="1" i="0" u="none" strike="noStrike" cap="none">
                <a:solidFill>
                  <a:schemeClr val="lt1"/>
                </a:solidFill>
                <a:latin typeface="Arial"/>
                <a:ea typeface="Arial"/>
                <a:cs typeface="Arial"/>
                <a:sym typeface="Arial"/>
              </a:rPr>
              <a:t>Obedience to Authority</a:t>
            </a:r>
            <a:endParaRPr/>
          </a:p>
        </p:txBody>
      </p:sp>
      <p:pic>
        <p:nvPicPr>
          <p:cNvPr id="188" name="Google Shape;188;p14"/>
          <p:cNvPicPr preferRelativeResize="0"/>
          <p:nvPr/>
        </p:nvPicPr>
        <p:blipFill rotWithShape="1">
          <a:blip r:embed="rId4">
            <a:alphaModFix/>
          </a:blip>
          <a:srcRect/>
          <a:stretch/>
        </p:blipFill>
        <p:spPr>
          <a:xfrm>
            <a:off x="6215316" y="1981201"/>
            <a:ext cx="5367084" cy="3505200"/>
          </a:xfrm>
          <a:prstGeom prst="rect">
            <a:avLst/>
          </a:prstGeom>
          <a:noFill/>
          <a:ln w="38100" cap="flat" cmpd="sng">
            <a:solidFill>
              <a:srgbClr val="FFFF00"/>
            </a:solidFill>
            <a:prstDash val="solid"/>
            <a:round/>
            <a:headEnd type="none" w="sm" len="sm"/>
            <a:tailEnd type="none" w="sm" len="sm"/>
          </a:ln>
          <a:effectLst>
            <a:outerShdw blurRad="304800" dist="190500" dir="2700000" algn="tl" rotWithShape="0">
              <a:srgbClr val="000000">
                <a:alpha val="40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15"/>
          <p:cNvSpPr/>
          <p:nvPr/>
        </p:nvSpPr>
        <p:spPr>
          <a:xfrm>
            <a:off x="240262" y="395933"/>
            <a:ext cx="11734800" cy="6248400"/>
          </a:xfrm>
          <a:prstGeom prst="rect">
            <a:avLst/>
          </a:prstGeom>
          <a:noFill/>
          <a:ln w="25400" cap="flat" cmpd="sng">
            <a:solidFill>
              <a:srgbClr val="EDF4F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95" name="Google Shape;195;p15"/>
          <p:cNvSpPr txBox="1"/>
          <p:nvPr/>
        </p:nvSpPr>
        <p:spPr>
          <a:xfrm>
            <a:off x="-1" y="439680"/>
            <a:ext cx="12192000" cy="9233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5400"/>
              <a:buFont typeface="Arial"/>
              <a:buNone/>
            </a:pPr>
            <a:r>
              <a:rPr lang="en-US" sz="5400" b="1" i="0" u="none" strike="noStrike" cap="none">
                <a:solidFill>
                  <a:srgbClr val="FFFF00"/>
                </a:solidFill>
                <a:latin typeface="Arial"/>
                <a:ea typeface="Arial"/>
                <a:cs typeface="Arial"/>
                <a:sym typeface="Arial"/>
              </a:rPr>
              <a:t>ESSENTIAL: Belonging</a:t>
            </a:r>
            <a:endParaRPr/>
          </a:p>
        </p:txBody>
      </p:sp>
      <p:sp>
        <p:nvSpPr>
          <p:cNvPr id="196" name="Google Shape;196;p15"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97" name="Google Shape;197;p15"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98" name="Google Shape;198;p15"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99" name="Google Shape;199;p15"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0" name="Google Shape;200;p15"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1" name="Google Shape;201;p15"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pic>
        <p:nvPicPr>
          <p:cNvPr id="202" name="Google Shape;202;p15"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203" name="Google Shape;203;p15"/>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3600"/>
              <a:buFont typeface="Calibri"/>
              <a:buNone/>
            </a:pPr>
            <a:endParaRPr sz="3600" b="0" i="0" u="none" strike="noStrike" cap="none">
              <a:solidFill>
                <a:srgbClr val="F8F8F8"/>
              </a:solidFill>
              <a:latin typeface="Arial"/>
              <a:ea typeface="Arial"/>
              <a:cs typeface="Arial"/>
              <a:sym typeface="Arial"/>
            </a:endParaRPr>
          </a:p>
        </p:txBody>
      </p:sp>
      <p:pic>
        <p:nvPicPr>
          <p:cNvPr id="204" name="Google Shape;204;p15"/>
          <p:cNvPicPr preferRelativeResize="0"/>
          <p:nvPr/>
        </p:nvPicPr>
        <p:blipFill rotWithShape="1">
          <a:blip r:embed="rId4">
            <a:alphaModFix/>
          </a:blip>
          <a:srcRect/>
          <a:stretch/>
        </p:blipFill>
        <p:spPr>
          <a:xfrm>
            <a:off x="6400800" y="1627189"/>
            <a:ext cx="4753802" cy="3536675"/>
          </a:xfrm>
          <a:prstGeom prst="rect">
            <a:avLst/>
          </a:prstGeom>
          <a:noFill/>
          <a:ln w="38100" cap="flat" cmpd="sng">
            <a:solidFill>
              <a:schemeClr val="dk1"/>
            </a:solidFill>
            <a:prstDash val="solid"/>
            <a:miter lim="800000"/>
            <a:headEnd type="none" w="sm" len="sm"/>
            <a:tailEnd type="none" w="sm" len="sm"/>
          </a:ln>
          <a:effectLst>
            <a:outerShdw blurRad="228600" dist="241300" dir="2700000" sx="97000" sy="97000" algn="ctr" rotWithShape="0">
              <a:schemeClr val="dk1">
                <a:alpha val="89411"/>
              </a:schemeClr>
            </a:outerShdw>
            <a:reflection stA="50000" endA="275" endPos="40000" dist="101600" dir="5400000" sy="-100000" algn="bl" rotWithShape="0"/>
          </a:effectLst>
        </p:spPr>
      </p:pic>
      <p:sp>
        <p:nvSpPr>
          <p:cNvPr id="205" name="Google Shape;205;p15"/>
          <p:cNvSpPr/>
          <p:nvPr/>
        </p:nvSpPr>
        <p:spPr>
          <a:xfrm>
            <a:off x="273790" y="1534604"/>
            <a:ext cx="5822209" cy="390876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2800"/>
              <a:buFont typeface="Arial"/>
              <a:buNone/>
            </a:pPr>
            <a:r>
              <a:rPr lang="en-US" sz="2800" b="1" i="0" u="sng" strike="noStrike" cap="none">
                <a:solidFill>
                  <a:srgbClr val="FFFFFF"/>
                </a:solidFill>
                <a:latin typeface="Arial"/>
                <a:ea typeface="Arial"/>
                <a:cs typeface="Arial"/>
                <a:sym typeface="Arial"/>
              </a:rPr>
              <a:t>Maslow’s Hierarchy</a:t>
            </a:r>
            <a:endParaRPr/>
          </a:p>
          <a:p>
            <a:pPr marL="0" marR="0" lvl="0" indent="0" algn="ctr" rtl="0">
              <a:lnSpc>
                <a:spcPct val="100000"/>
              </a:lnSpc>
              <a:spcBef>
                <a:spcPts val="0"/>
              </a:spcBef>
              <a:spcAft>
                <a:spcPts val="0"/>
              </a:spcAft>
              <a:buClr>
                <a:schemeClr val="dk1"/>
              </a:buClr>
              <a:buSzPts val="2800"/>
              <a:buFont typeface="Calibri"/>
              <a:buNone/>
            </a:pPr>
            <a:endParaRPr sz="2800" b="1" i="0" u="sng" strike="noStrike" cap="none">
              <a:solidFill>
                <a:srgbClr val="FFFFFF"/>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2400"/>
              <a:buFont typeface="Arial"/>
              <a:buNone/>
            </a:pPr>
            <a:r>
              <a:rPr lang="en-US" sz="2400" b="1" i="0" u="none" strike="noStrike" cap="none">
                <a:solidFill>
                  <a:srgbClr val="FFFFFF"/>
                </a:solidFill>
                <a:latin typeface="Arial"/>
                <a:ea typeface="Arial"/>
                <a:cs typeface="Arial"/>
                <a:sym typeface="Arial"/>
              </a:rPr>
              <a:t>Hazing is driven by needs for</a:t>
            </a:r>
            <a:endParaRPr/>
          </a:p>
          <a:p>
            <a:pPr marL="0" marR="0" lvl="0" indent="0" algn="ctr" rtl="0">
              <a:lnSpc>
                <a:spcPct val="100000"/>
              </a:lnSpc>
              <a:spcBef>
                <a:spcPts val="0"/>
              </a:spcBef>
              <a:spcAft>
                <a:spcPts val="0"/>
              </a:spcAft>
              <a:buClr>
                <a:srgbClr val="FFFFFF"/>
              </a:buClr>
              <a:buSzPts val="2400"/>
              <a:buFont typeface="Arial"/>
              <a:buNone/>
            </a:pPr>
            <a:r>
              <a:rPr lang="en-US" sz="2400" b="1" i="0" u="none" strike="noStrike" cap="none">
                <a:solidFill>
                  <a:srgbClr val="FFFFFF"/>
                </a:solidFill>
                <a:latin typeface="Arial"/>
                <a:ea typeface="Arial"/>
                <a:cs typeface="Arial"/>
                <a:sym typeface="Arial"/>
              </a:rPr>
              <a:t>Belonging &amp; Esteem</a:t>
            </a:r>
            <a:endParaRPr/>
          </a:p>
          <a:p>
            <a:pPr marL="0" marR="0" lvl="0" indent="0" algn="ctr" rtl="0">
              <a:lnSpc>
                <a:spcPct val="100000"/>
              </a:lnSpc>
              <a:spcBef>
                <a:spcPts val="0"/>
              </a:spcBef>
              <a:spcAft>
                <a:spcPts val="0"/>
              </a:spcAft>
              <a:buClr>
                <a:schemeClr val="dk1"/>
              </a:buClr>
              <a:buSzPts val="2400"/>
              <a:buFont typeface="Calibri"/>
              <a:buNone/>
            </a:pPr>
            <a:endParaRPr sz="2400" b="1" i="0" u="none" strike="noStrike" cap="none">
              <a:solidFill>
                <a:srgbClr val="FFFFFF"/>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2400"/>
              <a:buFont typeface="Arial"/>
              <a:buNone/>
            </a:pPr>
            <a:r>
              <a:rPr lang="en-US" sz="2400" b="1" i="0" u="none" strike="noStrike" cap="none">
                <a:solidFill>
                  <a:srgbClr val="FFFFFF"/>
                </a:solidFill>
                <a:latin typeface="Arial"/>
                <a:ea typeface="Arial"/>
                <a:cs typeface="Arial"/>
                <a:sym typeface="Arial"/>
              </a:rPr>
              <a:t>Hazing jeopardizes</a:t>
            </a:r>
            <a:endParaRPr/>
          </a:p>
          <a:p>
            <a:pPr marL="0" marR="0" lvl="0" indent="0" algn="ctr" rtl="0">
              <a:lnSpc>
                <a:spcPct val="100000"/>
              </a:lnSpc>
              <a:spcBef>
                <a:spcPts val="0"/>
              </a:spcBef>
              <a:spcAft>
                <a:spcPts val="0"/>
              </a:spcAft>
              <a:buClr>
                <a:srgbClr val="FFFFFF"/>
              </a:buClr>
              <a:buSzPts val="2400"/>
              <a:buFont typeface="Arial"/>
              <a:buNone/>
            </a:pPr>
            <a:r>
              <a:rPr lang="en-US" sz="2400" b="1" i="0" u="none" strike="noStrike" cap="none">
                <a:solidFill>
                  <a:srgbClr val="FFFFFF"/>
                </a:solidFill>
                <a:latin typeface="Arial"/>
                <a:ea typeface="Arial"/>
                <a:cs typeface="Arial"/>
                <a:sym typeface="Arial"/>
              </a:rPr>
              <a:t>Safety &amp; Physiological Needs</a:t>
            </a:r>
            <a:endParaRPr/>
          </a:p>
          <a:p>
            <a:pPr marL="0" marR="0" lvl="0" indent="0" algn="ctr" rtl="0">
              <a:lnSpc>
                <a:spcPct val="100000"/>
              </a:lnSpc>
              <a:spcBef>
                <a:spcPts val="0"/>
              </a:spcBef>
              <a:spcAft>
                <a:spcPts val="0"/>
              </a:spcAft>
              <a:buClr>
                <a:schemeClr val="dk1"/>
              </a:buClr>
              <a:buSzPts val="2400"/>
              <a:buFont typeface="Calibri"/>
              <a:buNone/>
            </a:pPr>
            <a:endParaRPr sz="2400" b="1" i="0" u="none" strike="noStrike" cap="none">
              <a:solidFill>
                <a:srgbClr val="FFFFFF"/>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2400"/>
              <a:buFont typeface="Arial"/>
              <a:buNone/>
            </a:pPr>
            <a:r>
              <a:rPr lang="en-US" sz="2400" b="1" i="0" u="none" strike="noStrike" cap="none">
                <a:solidFill>
                  <a:srgbClr val="FFFFFF"/>
                </a:solidFill>
                <a:latin typeface="Arial"/>
                <a:ea typeface="Arial"/>
                <a:cs typeface="Arial"/>
                <a:sym typeface="Arial"/>
              </a:rPr>
              <a:t>Sport at Best fulfills </a:t>
            </a:r>
            <a:endParaRPr/>
          </a:p>
          <a:p>
            <a:pPr marL="0" marR="0" lvl="0" indent="0" algn="ctr" rtl="0">
              <a:lnSpc>
                <a:spcPct val="100000"/>
              </a:lnSpc>
              <a:spcBef>
                <a:spcPts val="0"/>
              </a:spcBef>
              <a:spcAft>
                <a:spcPts val="0"/>
              </a:spcAft>
              <a:buClr>
                <a:srgbClr val="FFFFFF"/>
              </a:buClr>
              <a:buSzPts val="2400"/>
              <a:buFont typeface="Arial"/>
              <a:buNone/>
            </a:pPr>
            <a:r>
              <a:rPr lang="en-US" sz="2400" b="1" i="0" u="none" strike="noStrike" cap="none">
                <a:solidFill>
                  <a:srgbClr val="FFFFFF"/>
                </a:solidFill>
                <a:latin typeface="Arial"/>
                <a:ea typeface="Arial"/>
                <a:cs typeface="Arial"/>
                <a:sym typeface="Arial"/>
              </a:rPr>
              <a:t>Self-Actualization Needs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16"/>
          <p:cNvSpPr/>
          <p:nvPr/>
        </p:nvSpPr>
        <p:spPr>
          <a:xfrm>
            <a:off x="240262" y="395933"/>
            <a:ext cx="11734800" cy="6248400"/>
          </a:xfrm>
          <a:prstGeom prst="rect">
            <a:avLst/>
          </a:prstGeom>
          <a:noFill/>
          <a:ln w="25400" cap="flat" cmpd="sng">
            <a:solidFill>
              <a:srgbClr val="EDF4F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12" name="Google Shape;212;p16"/>
          <p:cNvSpPr txBox="1"/>
          <p:nvPr/>
        </p:nvSpPr>
        <p:spPr>
          <a:xfrm>
            <a:off x="-1" y="439680"/>
            <a:ext cx="12192000" cy="76944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4400"/>
              <a:buFont typeface="Arial"/>
              <a:buNone/>
            </a:pPr>
            <a:r>
              <a:rPr lang="en-US" sz="4400" b="1" i="0" u="none" strike="noStrike" cap="none">
                <a:solidFill>
                  <a:srgbClr val="FFFF00"/>
                </a:solidFill>
                <a:latin typeface="Arial"/>
                <a:ea typeface="Arial"/>
                <a:cs typeface="Arial"/>
                <a:sym typeface="Arial"/>
              </a:rPr>
              <a:t>INNOCENT: Unintended Consequences</a:t>
            </a:r>
            <a:endParaRPr/>
          </a:p>
        </p:txBody>
      </p:sp>
      <p:sp>
        <p:nvSpPr>
          <p:cNvPr id="213" name="Google Shape;213;p16"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14" name="Google Shape;214;p16"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15" name="Google Shape;215;p16"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16" name="Google Shape;216;p16"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17" name="Google Shape;217;p16"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18" name="Google Shape;218;p16"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219" name="Google Shape;219;p16"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220" name="Google Shape;220;p16"/>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F8F8F8"/>
              </a:solidFill>
              <a:latin typeface="Arial"/>
              <a:ea typeface="Arial"/>
              <a:cs typeface="Arial"/>
              <a:sym typeface="Arial"/>
            </a:endParaRPr>
          </a:p>
        </p:txBody>
      </p:sp>
      <p:pic>
        <p:nvPicPr>
          <p:cNvPr id="221" name="Google Shape;221;p16"/>
          <p:cNvPicPr preferRelativeResize="0"/>
          <p:nvPr/>
        </p:nvPicPr>
        <p:blipFill rotWithShape="1">
          <a:blip r:embed="rId4">
            <a:alphaModFix/>
          </a:blip>
          <a:srcRect/>
          <a:stretch/>
        </p:blipFill>
        <p:spPr>
          <a:xfrm>
            <a:off x="6629400" y="2001327"/>
            <a:ext cx="4693845" cy="3523930"/>
          </a:xfrm>
          <a:prstGeom prst="rect">
            <a:avLst/>
          </a:prstGeom>
          <a:noFill/>
          <a:ln w="38100" cap="flat" cmpd="sng">
            <a:solidFill>
              <a:srgbClr val="F8F8F8"/>
            </a:solidFill>
            <a:prstDash val="solid"/>
            <a:miter lim="800000"/>
            <a:headEnd type="none" w="sm" len="sm"/>
            <a:tailEnd type="none" w="sm" len="sm"/>
          </a:ln>
          <a:effectLst>
            <a:outerShdw blurRad="266700" dist="177800" dir="2700000" algn="ctr" rotWithShape="0">
              <a:schemeClr val="dk1"/>
            </a:outerShdw>
          </a:effectLst>
        </p:spPr>
      </p:pic>
      <p:sp>
        <p:nvSpPr>
          <p:cNvPr id="222" name="Google Shape;222;p16"/>
          <p:cNvSpPr/>
          <p:nvPr/>
        </p:nvSpPr>
        <p:spPr>
          <a:xfrm>
            <a:off x="240262" y="1568281"/>
            <a:ext cx="5939293" cy="3570208"/>
          </a:xfrm>
          <a:prstGeom prst="rect">
            <a:avLst/>
          </a:prstGeom>
          <a:noFill/>
          <a:ln>
            <a:noFill/>
          </a:ln>
        </p:spPr>
        <p:txBody>
          <a:bodyPr spcFirstLastPara="1" wrap="square" lIns="91425" tIns="45700" rIns="91425" bIns="45700" anchor="t" anchorCtr="0">
            <a:noAutofit/>
          </a:bodyPr>
          <a:lstStyle/>
          <a:p>
            <a:pPr marL="0" marR="0" lvl="0" indent="0" algn="ctr" rtl="0">
              <a:lnSpc>
                <a:spcPct val="200000"/>
              </a:lnSpc>
              <a:spcBef>
                <a:spcPts val="0"/>
              </a:spcBef>
              <a:spcAft>
                <a:spcPts val="0"/>
              </a:spcAft>
              <a:buClr>
                <a:schemeClr val="lt1"/>
              </a:buClr>
              <a:buSzPts val="3200"/>
              <a:buFont typeface="Arial"/>
              <a:buNone/>
            </a:pPr>
            <a:r>
              <a:rPr lang="en-US" sz="3200" b="1" i="0" u="none" strike="noStrike" cap="none">
                <a:solidFill>
                  <a:schemeClr val="lt1"/>
                </a:solidFill>
                <a:latin typeface="Arial"/>
                <a:ea typeface="Arial"/>
                <a:cs typeface="Arial"/>
                <a:sym typeface="Arial"/>
              </a:rPr>
              <a:t>CALCULATING RISK</a:t>
            </a:r>
            <a:endParaRPr/>
          </a:p>
          <a:p>
            <a:pPr marL="285750" marR="0" lvl="0" indent="-285750" algn="l" rtl="0">
              <a:lnSpc>
                <a:spcPct val="100000"/>
              </a:lnSpc>
              <a:spcBef>
                <a:spcPts val="0"/>
              </a:spcBef>
              <a:spcAft>
                <a:spcPts val="0"/>
              </a:spcAft>
              <a:buClr>
                <a:schemeClr val="lt1"/>
              </a:buClr>
              <a:buSzPts val="2000"/>
              <a:buFont typeface="Arial"/>
              <a:buChar char="•"/>
            </a:pPr>
            <a:r>
              <a:rPr lang="en-US" sz="2000" b="0" i="0" u="none" strike="noStrike" cap="none">
                <a:solidFill>
                  <a:schemeClr val="lt1"/>
                </a:solidFill>
                <a:latin typeface="Arial"/>
                <a:ea typeface="Arial"/>
                <a:cs typeface="Arial"/>
                <a:sym typeface="Arial"/>
              </a:rPr>
              <a:t>1 Accidental Death occurs for every 100 disabling injuries </a:t>
            </a:r>
            <a:endParaRPr/>
          </a:p>
          <a:p>
            <a:pPr marL="285750" marR="0" lvl="0" indent="-285750" algn="l" rtl="0">
              <a:lnSpc>
                <a:spcPct val="100000"/>
              </a:lnSpc>
              <a:spcBef>
                <a:spcPts val="0"/>
              </a:spcBef>
              <a:spcAft>
                <a:spcPts val="0"/>
              </a:spcAft>
              <a:buClr>
                <a:schemeClr val="dk1"/>
              </a:buClr>
              <a:buSzPts val="2000"/>
              <a:buFont typeface="Arial"/>
              <a:buNone/>
            </a:pPr>
            <a:endParaRPr sz="2000" b="0" i="0" u="none" strike="noStrike" cap="none">
              <a:solidFill>
                <a:schemeClr val="lt1"/>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2000"/>
              <a:buFont typeface="Arial"/>
              <a:buChar char="•"/>
            </a:pPr>
            <a:r>
              <a:rPr lang="en-US" sz="2000" b="0" i="0" u="none" strike="noStrike" cap="none">
                <a:solidFill>
                  <a:schemeClr val="lt1"/>
                </a:solidFill>
                <a:latin typeface="Arial"/>
                <a:ea typeface="Arial"/>
                <a:cs typeface="Arial"/>
                <a:sym typeface="Arial"/>
              </a:rPr>
              <a:t>1 Disabling Injury for each 29 accidental injuries</a:t>
            </a:r>
            <a:endParaRPr/>
          </a:p>
          <a:p>
            <a:pPr marL="0" marR="0" lvl="0" indent="0" algn="l" rtl="0">
              <a:lnSpc>
                <a:spcPct val="100000"/>
              </a:lnSpc>
              <a:spcBef>
                <a:spcPts val="0"/>
              </a:spcBef>
              <a:spcAft>
                <a:spcPts val="0"/>
              </a:spcAft>
              <a:buClr>
                <a:schemeClr val="lt1"/>
              </a:buClr>
              <a:buSzPts val="2000"/>
              <a:buFont typeface="Arial"/>
              <a:buNone/>
            </a:pPr>
            <a:r>
              <a:rPr lang="en-US" sz="2000" b="0" i="0" u="none" strike="noStrike" cap="none">
                <a:solidFill>
                  <a:schemeClr val="lt1"/>
                </a:solidFill>
                <a:latin typeface="Arial"/>
                <a:ea typeface="Arial"/>
                <a:cs typeface="Arial"/>
                <a:sym typeface="Arial"/>
              </a:rPr>
              <a:t> </a:t>
            </a:r>
            <a:endParaRPr/>
          </a:p>
          <a:p>
            <a:pPr marL="285750" marR="0" lvl="0" indent="-285750" algn="l" rtl="0">
              <a:lnSpc>
                <a:spcPct val="100000"/>
              </a:lnSpc>
              <a:spcBef>
                <a:spcPts val="0"/>
              </a:spcBef>
              <a:spcAft>
                <a:spcPts val="0"/>
              </a:spcAft>
              <a:buClr>
                <a:schemeClr val="lt1"/>
              </a:buClr>
              <a:buSzPts val="2000"/>
              <a:buFont typeface="Arial"/>
              <a:buChar char="•"/>
            </a:pPr>
            <a:r>
              <a:rPr lang="en-US" sz="2000" b="0" i="0" u="none" strike="noStrike" cap="none">
                <a:solidFill>
                  <a:schemeClr val="lt1"/>
                </a:solidFill>
                <a:latin typeface="Arial"/>
                <a:ea typeface="Arial"/>
                <a:cs typeface="Arial"/>
                <a:sym typeface="Arial"/>
              </a:rPr>
              <a:t>1 Accidental Injury for each 300 unsafe acts</a:t>
            </a:r>
            <a:endParaRPr/>
          </a:p>
          <a:p>
            <a:pPr marL="285750" marR="0" lvl="0" indent="-285750" algn="l" rtl="0">
              <a:lnSpc>
                <a:spcPct val="100000"/>
              </a:lnSpc>
              <a:spcBef>
                <a:spcPts val="0"/>
              </a:spcBef>
              <a:spcAft>
                <a:spcPts val="0"/>
              </a:spcAft>
              <a:buClr>
                <a:schemeClr val="dk1"/>
              </a:buClr>
              <a:buSzPts val="2000"/>
              <a:buFont typeface="Arial"/>
              <a:buNone/>
            </a:pPr>
            <a:endParaRPr sz="20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1100"/>
              <a:buFont typeface="Arial"/>
              <a:buNone/>
            </a:pPr>
            <a:r>
              <a:rPr lang="en-US" sz="1100" b="0" i="0" u="none" strike="noStrike" cap="none">
                <a:solidFill>
                  <a:schemeClr val="lt1"/>
                </a:solidFill>
                <a:latin typeface="Arial"/>
                <a:ea typeface="Arial"/>
                <a:cs typeface="Arial"/>
                <a:sym typeface="Arial"/>
              </a:rPr>
              <a:t>Ryan, A. J. (1973). Medical practices in sports. </a:t>
            </a:r>
            <a:r>
              <a:rPr lang="en-US" sz="1100" b="0" i="0" u="sng" strike="noStrike" cap="none">
                <a:solidFill>
                  <a:schemeClr val="lt1"/>
                </a:solidFill>
                <a:latin typeface="Arial"/>
                <a:ea typeface="Arial"/>
                <a:cs typeface="Arial"/>
                <a:sym typeface="Arial"/>
              </a:rPr>
              <a:t>Law and Contemporary Problems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17"/>
          <p:cNvSpPr/>
          <p:nvPr/>
        </p:nvSpPr>
        <p:spPr>
          <a:xfrm>
            <a:off x="240262" y="395933"/>
            <a:ext cx="11734800" cy="6248400"/>
          </a:xfrm>
          <a:prstGeom prst="rect">
            <a:avLst/>
          </a:prstGeom>
          <a:noFill/>
          <a:ln w="25400" cap="flat" cmpd="sng">
            <a:solidFill>
              <a:srgbClr val="EDF4F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29" name="Google Shape;229;p17"/>
          <p:cNvSpPr txBox="1"/>
          <p:nvPr/>
        </p:nvSpPr>
        <p:spPr>
          <a:xfrm>
            <a:off x="-24914" y="413466"/>
            <a:ext cx="12192000" cy="9233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5400"/>
              <a:buFont typeface="Arial"/>
              <a:buNone/>
            </a:pPr>
            <a:r>
              <a:rPr lang="en-US" sz="5400" b="1" i="0" u="none" strike="noStrike" cap="none">
                <a:solidFill>
                  <a:srgbClr val="FFFF00"/>
                </a:solidFill>
                <a:latin typeface="Arial"/>
                <a:ea typeface="Arial"/>
                <a:cs typeface="Arial"/>
                <a:sym typeface="Arial"/>
              </a:rPr>
              <a:t>SINISTER: Dark Side</a:t>
            </a:r>
            <a:endParaRPr/>
          </a:p>
        </p:txBody>
      </p:sp>
      <p:sp>
        <p:nvSpPr>
          <p:cNvPr id="230" name="Google Shape;230;p17"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31" name="Google Shape;231;p17"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32" name="Google Shape;232;p17"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33" name="Google Shape;233;p17"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34" name="Google Shape;234;p17"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35" name="Google Shape;235;p17"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236" name="Google Shape;236;p17"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237" name="Google Shape;237;p17"/>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F8F8F8"/>
              </a:solidFill>
              <a:latin typeface="Arial"/>
              <a:ea typeface="Arial"/>
              <a:cs typeface="Arial"/>
              <a:sym typeface="Arial"/>
            </a:endParaRPr>
          </a:p>
        </p:txBody>
      </p:sp>
      <p:pic>
        <p:nvPicPr>
          <p:cNvPr id="238" name="Google Shape;238;p17"/>
          <p:cNvPicPr preferRelativeResize="0"/>
          <p:nvPr/>
        </p:nvPicPr>
        <p:blipFill rotWithShape="1">
          <a:blip r:embed="rId4">
            <a:alphaModFix/>
          </a:blip>
          <a:srcRect/>
          <a:stretch/>
        </p:blipFill>
        <p:spPr>
          <a:xfrm>
            <a:off x="7299998" y="3949307"/>
            <a:ext cx="3078404" cy="2057400"/>
          </a:xfrm>
          <a:prstGeom prst="rect">
            <a:avLst/>
          </a:prstGeom>
          <a:noFill/>
          <a:ln w="38100" cap="flat" cmpd="sng">
            <a:solidFill>
              <a:schemeClr val="dk1"/>
            </a:solidFill>
            <a:prstDash val="solid"/>
            <a:miter lim="800000"/>
            <a:headEnd type="none" w="sm" len="sm"/>
            <a:tailEnd type="none" w="sm" len="sm"/>
          </a:ln>
          <a:effectLst>
            <a:outerShdw blurRad="127000" dist="228600" dir="2700000" sx="97000" sy="97000" algn="tl" rotWithShape="0">
              <a:schemeClr val="lt1">
                <a:alpha val="73725"/>
              </a:schemeClr>
            </a:outerShdw>
          </a:effectLst>
        </p:spPr>
      </p:pic>
      <p:pic>
        <p:nvPicPr>
          <p:cNvPr id="239" name="Google Shape;239;p17"/>
          <p:cNvPicPr preferRelativeResize="0"/>
          <p:nvPr/>
        </p:nvPicPr>
        <p:blipFill rotWithShape="1">
          <a:blip r:embed="rId5">
            <a:alphaModFix/>
          </a:blip>
          <a:srcRect/>
          <a:stretch/>
        </p:blipFill>
        <p:spPr>
          <a:xfrm>
            <a:off x="8039100" y="1678162"/>
            <a:ext cx="1600200" cy="2095597"/>
          </a:xfrm>
          <a:prstGeom prst="rect">
            <a:avLst/>
          </a:prstGeom>
          <a:noFill/>
          <a:ln w="19050" cap="flat" cmpd="sng">
            <a:solidFill>
              <a:schemeClr val="lt1"/>
            </a:solidFill>
            <a:prstDash val="solid"/>
            <a:miter lim="800000"/>
            <a:headEnd type="none" w="sm" len="sm"/>
            <a:tailEnd type="none" w="sm" len="sm"/>
          </a:ln>
          <a:effectLst>
            <a:outerShdw blurRad="152400" dist="76200" dir="2700000" algn="ctr" rotWithShape="0">
              <a:schemeClr val="lt2"/>
            </a:outerShdw>
          </a:effectLst>
        </p:spPr>
      </p:pic>
      <p:sp>
        <p:nvSpPr>
          <p:cNvPr id="240" name="Google Shape;240;p17"/>
          <p:cNvSpPr/>
          <p:nvPr/>
        </p:nvSpPr>
        <p:spPr>
          <a:xfrm>
            <a:off x="240262" y="1489196"/>
            <a:ext cx="6008138" cy="5172669"/>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1800"/>
              <a:buFont typeface="Arial"/>
              <a:buNone/>
            </a:pPr>
            <a:r>
              <a:rPr lang="en-US" sz="1800" b="1" i="0" u="none" strike="noStrike" cap="none">
                <a:solidFill>
                  <a:srgbClr val="FFFF00"/>
                </a:solidFill>
                <a:latin typeface="Arial"/>
                <a:ea typeface="Arial"/>
                <a:cs typeface="Arial"/>
                <a:sym typeface="Arial"/>
              </a:rPr>
              <a:t>Slippery Slope</a:t>
            </a:r>
            <a:endParaRPr/>
          </a:p>
          <a:p>
            <a:pPr marL="137160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a:p>
            <a:pPr marL="1371600" marR="0" lvl="0" indent="0" algn="l" rtl="0">
              <a:lnSpc>
                <a:spcPct val="100000"/>
              </a:lnSpc>
              <a:spcBef>
                <a:spcPts val="0"/>
              </a:spcBef>
              <a:spcAft>
                <a:spcPts val="0"/>
              </a:spcAft>
              <a:buClr>
                <a:schemeClr val="lt1"/>
              </a:buClr>
              <a:buSzPts val="2400"/>
              <a:buFont typeface="Arial"/>
              <a:buNone/>
            </a:pPr>
            <a:r>
              <a:rPr lang="en-US" sz="2400" b="1" i="0" u="sng" strike="noStrike" cap="none">
                <a:solidFill>
                  <a:schemeClr val="lt1"/>
                </a:solidFill>
                <a:latin typeface="Arial"/>
                <a:ea typeface="Arial"/>
                <a:cs typeface="Arial"/>
                <a:sym typeface="Arial"/>
              </a:rPr>
              <a:t>Historical Lessons</a:t>
            </a:r>
            <a:endParaRPr/>
          </a:p>
          <a:p>
            <a:pPr marL="1371600" marR="0" lvl="1" indent="0" algn="l" rtl="0">
              <a:lnSpc>
                <a:spcPct val="100000"/>
              </a:lnSpc>
              <a:spcBef>
                <a:spcPts val="0"/>
              </a:spcBef>
              <a:spcAft>
                <a:spcPts val="0"/>
              </a:spcAft>
              <a:buClr>
                <a:srgbClr val="000000"/>
              </a:buClr>
              <a:buSzPts val="2000"/>
              <a:buFont typeface="Arial"/>
              <a:buNone/>
            </a:pPr>
            <a:endParaRPr sz="2000" b="0" i="0" u="sng" strike="noStrike" cap="none">
              <a:solidFill>
                <a:schemeClr val="lt1"/>
              </a:solidFill>
              <a:latin typeface="Arial"/>
              <a:ea typeface="Arial"/>
              <a:cs typeface="Arial"/>
              <a:sym typeface="Arial"/>
            </a:endParaRPr>
          </a:p>
          <a:p>
            <a:pPr marL="1371600" marR="0" lvl="8" indent="0" algn="l" rtl="0">
              <a:lnSpc>
                <a:spcPct val="100000"/>
              </a:lnSpc>
              <a:spcBef>
                <a:spcPts val="0"/>
              </a:spcBef>
              <a:spcAft>
                <a:spcPts val="0"/>
              </a:spcAft>
              <a:buClr>
                <a:schemeClr val="lt1"/>
              </a:buClr>
              <a:buSzPts val="2000"/>
              <a:buFont typeface="Arial"/>
              <a:buNone/>
            </a:pPr>
            <a:r>
              <a:rPr lang="en-US" sz="2000" b="0" i="0" u="none" strike="noStrike" cap="none">
                <a:solidFill>
                  <a:schemeClr val="lt1"/>
                </a:solidFill>
                <a:latin typeface="Arial"/>
                <a:ea typeface="Arial"/>
                <a:cs typeface="Arial"/>
                <a:sym typeface="Arial"/>
              </a:rPr>
              <a:t>“Lynch Mobs - Holocaust”</a:t>
            </a:r>
            <a:endParaRPr/>
          </a:p>
          <a:p>
            <a:pPr marL="1371600" marR="0" lvl="8" indent="0" algn="l" rtl="0">
              <a:lnSpc>
                <a:spcPct val="100000"/>
              </a:lnSpc>
              <a:spcBef>
                <a:spcPts val="0"/>
              </a:spcBef>
              <a:spcAft>
                <a:spcPts val="0"/>
              </a:spcAft>
              <a:buClr>
                <a:srgbClr val="000000"/>
              </a:buClr>
              <a:buSzPts val="2000"/>
              <a:buFont typeface="Arial"/>
              <a:buNone/>
            </a:pPr>
            <a:endParaRPr sz="2000" b="0" i="0" u="sng" strike="noStrike" cap="none">
              <a:solidFill>
                <a:schemeClr val="lt1"/>
              </a:solidFill>
              <a:latin typeface="Arial"/>
              <a:ea typeface="Arial"/>
              <a:cs typeface="Arial"/>
              <a:sym typeface="Arial"/>
            </a:endParaRPr>
          </a:p>
          <a:p>
            <a:pPr marL="1371600" marR="0" lvl="8" indent="0" algn="l" rtl="0">
              <a:lnSpc>
                <a:spcPct val="100000"/>
              </a:lnSpc>
              <a:spcBef>
                <a:spcPts val="0"/>
              </a:spcBef>
              <a:spcAft>
                <a:spcPts val="0"/>
              </a:spcAft>
              <a:buClr>
                <a:schemeClr val="lt1"/>
              </a:buClr>
              <a:buSzPts val="2000"/>
              <a:buFont typeface="Arial"/>
              <a:buNone/>
            </a:pPr>
            <a:r>
              <a:rPr lang="en-US" sz="2000" b="0" i="0" u="none" strike="noStrike" cap="none">
                <a:solidFill>
                  <a:schemeClr val="lt1"/>
                </a:solidFill>
                <a:latin typeface="Arial"/>
                <a:ea typeface="Arial"/>
                <a:cs typeface="Arial"/>
                <a:sym typeface="Arial"/>
              </a:rPr>
              <a:t>Murder of Kitty Genovese</a:t>
            </a:r>
            <a:endParaRPr/>
          </a:p>
          <a:p>
            <a:pPr marL="1371600" marR="0" lvl="8" indent="0" algn="l"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Arial"/>
              <a:ea typeface="Arial"/>
              <a:cs typeface="Arial"/>
              <a:sym typeface="Arial"/>
            </a:endParaRPr>
          </a:p>
          <a:p>
            <a:pPr marL="1371600" marR="0" lvl="1" indent="0" algn="l"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Arial"/>
              <a:ea typeface="Arial"/>
              <a:cs typeface="Arial"/>
              <a:sym typeface="Arial"/>
            </a:endParaRPr>
          </a:p>
          <a:p>
            <a:pPr marL="1371600" marR="0" lvl="1" indent="0" algn="l" rtl="0">
              <a:lnSpc>
                <a:spcPct val="100000"/>
              </a:lnSpc>
              <a:spcBef>
                <a:spcPts val="0"/>
              </a:spcBef>
              <a:spcAft>
                <a:spcPts val="0"/>
              </a:spcAft>
              <a:buClr>
                <a:schemeClr val="lt1"/>
              </a:buClr>
              <a:buSzPts val="2400"/>
              <a:buFont typeface="Arial"/>
              <a:buNone/>
            </a:pPr>
            <a:r>
              <a:rPr lang="en-US" sz="2400" b="1" i="0" u="sng" strike="noStrike" cap="none">
                <a:solidFill>
                  <a:schemeClr val="lt1"/>
                </a:solidFill>
                <a:latin typeface="Arial"/>
                <a:ea typeface="Arial"/>
                <a:cs typeface="Arial"/>
                <a:sym typeface="Arial"/>
              </a:rPr>
              <a:t>Contemporary Research</a:t>
            </a:r>
            <a:endParaRPr/>
          </a:p>
          <a:p>
            <a:pPr marL="1371600" marR="0" lvl="1" indent="0" algn="l" rtl="0">
              <a:lnSpc>
                <a:spcPct val="100000"/>
              </a:lnSpc>
              <a:spcBef>
                <a:spcPts val="0"/>
              </a:spcBef>
              <a:spcAft>
                <a:spcPts val="0"/>
              </a:spcAft>
              <a:buClr>
                <a:srgbClr val="000000"/>
              </a:buClr>
              <a:buSzPts val="2000"/>
              <a:buFont typeface="Arial"/>
              <a:buNone/>
            </a:pPr>
            <a:endParaRPr sz="2000" b="0" i="0" u="sng" strike="noStrike" cap="none">
              <a:solidFill>
                <a:schemeClr val="lt1"/>
              </a:solidFill>
              <a:latin typeface="Arial"/>
              <a:ea typeface="Arial"/>
              <a:cs typeface="Arial"/>
              <a:sym typeface="Arial"/>
            </a:endParaRPr>
          </a:p>
          <a:p>
            <a:pPr marL="1371600" marR="0" lvl="1" indent="0" algn="l" rtl="0">
              <a:lnSpc>
                <a:spcPct val="100000"/>
              </a:lnSpc>
              <a:spcBef>
                <a:spcPts val="0"/>
              </a:spcBef>
              <a:spcAft>
                <a:spcPts val="0"/>
              </a:spcAft>
              <a:buClr>
                <a:schemeClr val="lt1"/>
              </a:buClr>
              <a:buSzPts val="2000"/>
              <a:buFont typeface="Arial"/>
              <a:buNone/>
            </a:pPr>
            <a:r>
              <a:rPr lang="en-US" sz="2000" b="0" i="0" u="none" strike="noStrike" cap="none">
                <a:solidFill>
                  <a:schemeClr val="lt1"/>
                </a:solidFill>
                <a:latin typeface="Arial"/>
                <a:ea typeface="Arial"/>
                <a:cs typeface="Arial"/>
                <a:sym typeface="Arial"/>
              </a:rPr>
              <a:t>Milgram Obedience Study (1965)</a:t>
            </a:r>
            <a:endParaRPr/>
          </a:p>
          <a:p>
            <a:pPr marL="1371600" marR="0" lvl="1" indent="0" algn="l"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Arial"/>
              <a:ea typeface="Arial"/>
              <a:cs typeface="Arial"/>
              <a:sym typeface="Arial"/>
            </a:endParaRPr>
          </a:p>
          <a:p>
            <a:pPr marL="1371600" marR="0" lvl="1" indent="0" algn="l" rtl="0">
              <a:lnSpc>
                <a:spcPct val="100000"/>
              </a:lnSpc>
              <a:spcBef>
                <a:spcPts val="0"/>
              </a:spcBef>
              <a:spcAft>
                <a:spcPts val="0"/>
              </a:spcAft>
              <a:buClr>
                <a:schemeClr val="lt1"/>
              </a:buClr>
              <a:buSzPts val="2000"/>
              <a:buFont typeface="Arial"/>
              <a:buNone/>
            </a:pPr>
            <a:r>
              <a:rPr lang="en-US" sz="2000" b="0" i="0" u="none" strike="noStrike" cap="none">
                <a:solidFill>
                  <a:schemeClr val="lt1"/>
                </a:solidFill>
                <a:latin typeface="Arial"/>
                <a:ea typeface="Arial"/>
                <a:cs typeface="Arial"/>
                <a:sym typeface="Arial"/>
              </a:rPr>
              <a:t>Zimbardo Prison Study (1971)</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18"/>
          <p:cNvSpPr/>
          <p:nvPr/>
        </p:nvSpPr>
        <p:spPr>
          <a:xfrm>
            <a:off x="228600" y="350274"/>
            <a:ext cx="11734800" cy="6248400"/>
          </a:xfrm>
          <a:prstGeom prst="rect">
            <a:avLst/>
          </a:prstGeom>
          <a:noFill/>
          <a:ln w="25400" cap="flat" cmpd="sng">
            <a:solidFill>
              <a:srgbClr val="EDF4F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47" name="Google Shape;247;p18"/>
          <p:cNvSpPr txBox="1"/>
          <p:nvPr/>
        </p:nvSpPr>
        <p:spPr>
          <a:xfrm>
            <a:off x="0" y="413466"/>
            <a:ext cx="12167087" cy="9233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5400"/>
              <a:buFont typeface="Arial"/>
              <a:buNone/>
            </a:pPr>
            <a:r>
              <a:rPr lang="en-US" sz="5400" b="1" i="0" u="none" strike="noStrike" cap="none">
                <a:solidFill>
                  <a:srgbClr val="FFFF00"/>
                </a:solidFill>
                <a:latin typeface="Arial"/>
                <a:ea typeface="Arial"/>
                <a:cs typeface="Arial"/>
                <a:sym typeface="Arial"/>
              </a:rPr>
              <a:t>Murder of Kitty Genovese</a:t>
            </a:r>
            <a:endParaRPr/>
          </a:p>
        </p:txBody>
      </p:sp>
      <p:sp>
        <p:nvSpPr>
          <p:cNvPr id="248" name="Google Shape;248;p18"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49" name="Google Shape;249;p18"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50" name="Google Shape;250;p18"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51" name="Google Shape;251;p18"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52" name="Google Shape;252;p18"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53" name="Google Shape;253;p18"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pic>
        <p:nvPicPr>
          <p:cNvPr id="254" name="Google Shape;254;p18"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255" name="Google Shape;255;p18"/>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3600"/>
              <a:buFont typeface="Calibri"/>
              <a:buNone/>
            </a:pPr>
            <a:endParaRPr sz="3600" b="0" i="0" u="none" strike="noStrike" cap="none">
              <a:solidFill>
                <a:srgbClr val="F8F8F8"/>
              </a:solidFill>
              <a:latin typeface="Arial"/>
              <a:ea typeface="Arial"/>
              <a:cs typeface="Arial"/>
              <a:sym typeface="Arial"/>
            </a:endParaRPr>
          </a:p>
        </p:txBody>
      </p:sp>
      <p:sp>
        <p:nvSpPr>
          <p:cNvPr id="256" name="Google Shape;256;p18"/>
          <p:cNvSpPr/>
          <p:nvPr/>
        </p:nvSpPr>
        <p:spPr>
          <a:xfrm>
            <a:off x="5839968" y="4744227"/>
            <a:ext cx="6096000" cy="36933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1" i="0" u="none" strike="noStrike" cap="none">
              <a:solidFill>
                <a:srgbClr val="FFFFFF"/>
              </a:solidFill>
              <a:latin typeface="Arial"/>
              <a:ea typeface="Arial"/>
              <a:cs typeface="Arial"/>
              <a:sym typeface="Arial"/>
            </a:endParaRPr>
          </a:p>
        </p:txBody>
      </p:sp>
      <p:sp>
        <p:nvSpPr>
          <p:cNvPr id="257" name="Google Shape;257;p18"/>
          <p:cNvSpPr/>
          <p:nvPr/>
        </p:nvSpPr>
        <p:spPr>
          <a:xfrm>
            <a:off x="368386" y="1375604"/>
            <a:ext cx="5842486" cy="507831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2"/>
              </a:solidFill>
              <a:latin typeface="Arial"/>
              <a:ea typeface="Arial"/>
              <a:cs typeface="Arial"/>
              <a:sym typeface="Arial"/>
            </a:endParaRPr>
          </a:p>
          <a:p>
            <a:pPr marL="0" marR="0" lvl="0" indent="0" algn="ctr" rtl="0">
              <a:lnSpc>
                <a:spcPct val="100000"/>
              </a:lnSpc>
              <a:spcBef>
                <a:spcPts val="0"/>
              </a:spcBef>
              <a:spcAft>
                <a:spcPts val="0"/>
              </a:spcAft>
              <a:buClr>
                <a:schemeClr val="lt2"/>
              </a:buClr>
              <a:buSzPts val="2800"/>
              <a:buFont typeface="Arial"/>
              <a:buNone/>
            </a:pPr>
            <a:r>
              <a:rPr lang="en-US" sz="2800" b="1" i="0" u="none" strike="noStrike" cap="none">
                <a:solidFill>
                  <a:schemeClr val="lt2"/>
                </a:solidFill>
                <a:latin typeface="Arial"/>
                <a:ea typeface="Arial"/>
                <a:cs typeface="Arial"/>
                <a:sym typeface="Arial"/>
              </a:rPr>
              <a:t>Diffusion of Responsibility</a:t>
            </a:r>
            <a:endParaRPr/>
          </a:p>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2"/>
              </a:solidFill>
              <a:latin typeface="Arial"/>
              <a:ea typeface="Arial"/>
              <a:cs typeface="Arial"/>
              <a:sym typeface="Arial"/>
            </a:endParaRPr>
          </a:p>
          <a:p>
            <a:pPr marL="0" marR="0" lvl="0" indent="0" algn="ctr" rtl="0">
              <a:lnSpc>
                <a:spcPct val="100000"/>
              </a:lnSpc>
              <a:spcBef>
                <a:spcPts val="0"/>
              </a:spcBef>
              <a:spcAft>
                <a:spcPts val="0"/>
              </a:spcAft>
              <a:buClr>
                <a:schemeClr val="lt2"/>
              </a:buClr>
              <a:buSzPts val="2800"/>
              <a:buFont typeface="Arial"/>
              <a:buNone/>
            </a:pPr>
            <a:r>
              <a:rPr lang="en-US" sz="2800" b="1" i="0" u="none" strike="noStrike" cap="none">
                <a:solidFill>
                  <a:schemeClr val="lt2"/>
                </a:solidFill>
                <a:latin typeface="Arial"/>
                <a:ea typeface="Arial"/>
                <a:cs typeface="Arial"/>
                <a:sym typeface="Arial"/>
              </a:rPr>
              <a:t>Bystanders: “Someone Else Would Step-up”</a:t>
            </a:r>
            <a:endParaRPr/>
          </a:p>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2"/>
              </a:solidFill>
              <a:latin typeface="Arial"/>
              <a:ea typeface="Arial"/>
              <a:cs typeface="Arial"/>
              <a:sym typeface="Arial"/>
            </a:endParaRPr>
          </a:p>
          <a:p>
            <a:pPr marL="0" marR="0" lvl="0" indent="0" algn="ctr" rtl="0">
              <a:lnSpc>
                <a:spcPct val="100000"/>
              </a:lnSpc>
              <a:spcBef>
                <a:spcPts val="0"/>
              </a:spcBef>
              <a:spcAft>
                <a:spcPts val="0"/>
              </a:spcAft>
              <a:buClr>
                <a:schemeClr val="lt2"/>
              </a:buClr>
              <a:buSzPts val="2800"/>
              <a:buFont typeface="Arial"/>
              <a:buNone/>
            </a:pPr>
            <a:r>
              <a:rPr lang="en-US" sz="2800" b="1" i="0" u="none" strike="noStrike" cap="none">
                <a:solidFill>
                  <a:schemeClr val="lt2"/>
                </a:solidFill>
                <a:latin typeface="Arial"/>
                <a:ea typeface="Arial"/>
                <a:cs typeface="Arial"/>
                <a:sym typeface="Arial"/>
              </a:rPr>
              <a:t>Murderer Report:</a:t>
            </a:r>
            <a:endParaRPr/>
          </a:p>
          <a:p>
            <a:pPr marL="0" marR="0" lvl="0" indent="0" algn="ctr" rtl="0">
              <a:lnSpc>
                <a:spcPct val="100000"/>
              </a:lnSpc>
              <a:spcBef>
                <a:spcPts val="0"/>
              </a:spcBef>
              <a:spcAft>
                <a:spcPts val="0"/>
              </a:spcAft>
              <a:buClr>
                <a:schemeClr val="lt2"/>
              </a:buClr>
              <a:buSzPts val="2800"/>
              <a:buFont typeface="Arial"/>
              <a:buNone/>
            </a:pPr>
            <a:r>
              <a:rPr lang="en-US" sz="2800" b="1" i="0" u="none" strike="noStrike" cap="none">
                <a:solidFill>
                  <a:schemeClr val="lt2"/>
                </a:solidFill>
                <a:latin typeface="Arial"/>
                <a:ea typeface="Arial"/>
                <a:cs typeface="Arial"/>
                <a:sym typeface="Arial"/>
              </a:rPr>
              <a:t>“I knew no one would respond”</a:t>
            </a:r>
            <a:endParaRPr/>
          </a:p>
          <a:p>
            <a:pPr marL="0" marR="0" lvl="0" indent="0" algn="ctr" rtl="0">
              <a:lnSpc>
                <a:spcPct val="100000"/>
              </a:lnSpc>
              <a:spcBef>
                <a:spcPts val="0"/>
              </a:spcBef>
              <a:spcAft>
                <a:spcPts val="0"/>
              </a:spcAft>
              <a:buClr>
                <a:srgbClr val="000000"/>
              </a:buClr>
              <a:buSzPts val="3600"/>
              <a:buFont typeface="Arial"/>
              <a:buNone/>
            </a:pPr>
            <a:endParaRPr sz="3600" b="1" i="0" u="none" strike="noStrike" cap="none">
              <a:solidFill>
                <a:srgbClr val="FFFF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600"/>
              <a:buFont typeface="Arial"/>
              <a:buNone/>
            </a:pPr>
            <a:endParaRPr sz="3600" b="1" i="0" u="none" strike="noStrike" cap="none">
              <a:solidFill>
                <a:srgbClr val="FFFF00"/>
              </a:solidFill>
              <a:latin typeface="Arial"/>
              <a:ea typeface="Arial"/>
              <a:cs typeface="Arial"/>
              <a:sym typeface="Arial"/>
            </a:endParaRPr>
          </a:p>
        </p:txBody>
      </p:sp>
      <p:pic>
        <p:nvPicPr>
          <p:cNvPr id="258" name="Google Shape;258;p18"/>
          <p:cNvPicPr preferRelativeResize="0"/>
          <p:nvPr/>
        </p:nvPicPr>
        <p:blipFill rotWithShape="1">
          <a:blip r:embed="rId4">
            <a:alphaModFix/>
          </a:blip>
          <a:srcRect/>
          <a:stretch/>
        </p:blipFill>
        <p:spPr>
          <a:xfrm>
            <a:off x="6519227" y="1828800"/>
            <a:ext cx="5139373" cy="2530059"/>
          </a:xfrm>
          <a:prstGeom prst="rect">
            <a:avLst/>
          </a:prstGeom>
          <a:noFill/>
          <a:ln>
            <a:noFill/>
          </a:ln>
          <a:effectLst>
            <a:outerShdw sx="56000" sy="56000" algn="ctr" rotWithShape="0">
              <a:srgbClr val="000000">
                <a:alpha val="51764"/>
              </a:srgbClr>
            </a:outerShdw>
          </a:effectLst>
        </p:spPr>
      </p:pic>
      <p:pic>
        <p:nvPicPr>
          <p:cNvPr id="259" name="Google Shape;259;p18"/>
          <p:cNvPicPr preferRelativeResize="0"/>
          <p:nvPr/>
        </p:nvPicPr>
        <p:blipFill rotWithShape="1">
          <a:blip r:embed="rId5">
            <a:alphaModFix/>
          </a:blip>
          <a:srcRect/>
          <a:stretch/>
        </p:blipFill>
        <p:spPr>
          <a:xfrm>
            <a:off x="7128879" y="4179020"/>
            <a:ext cx="3920068" cy="149974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19"/>
          <p:cNvSpPr/>
          <p:nvPr/>
        </p:nvSpPr>
        <p:spPr>
          <a:xfrm>
            <a:off x="240262" y="395933"/>
            <a:ext cx="11734800" cy="6248400"/>
          </a:xfrm>
          <a:prstGeom prst="rect">
            <a:avLst/>
          </a:prstGeom>
          <a:noFill/>
          <a:ln w="25400" cap="flat" cmpd="sng">
            <a:solidFill>
              <a:srgbClr val="EDF4F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66" name="Google Shape;266;p19"/>
          <p:cNvSpPr txBox="1"/>
          <p:nvPr/>
        </p:nvSpPr>
        <p:spPr>
          <a:xfrm>
            <a:off x="-24914" y="413466"/>
            <a:ext cx="12192000" cy="9233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5400"/>
              <a:buFont typeface="Arial"/>
              <a:buNone/>
            </a:pPr>
            <a:r>
              <a:rPr lang="en-US" sz="5400" b="1" i="0" u="none" strike="noStrike" cap="none">
                <a:solidFill>
                  <a:srgbClr val="FFFF00"/>
                </a:solidFill>
                <a:latin typeface="Arial"/>
                <a:ea typeface="Arial"/>
                <a:cs typeface="Arial"/>
                <a:sym typeface="Arial"/>
              </a:rPr>
              <a:t>Milgram Obedience Studies</a:t>
            </a:r>
            <a:endParaRPr sz="5400" b="1" i="0" u="none" strike="noStrike" cap="none">
              <a:solidFill>
                <a:srgbClr val="FFFF00"/>
              </a:solidFill>
              <a:latin typeface="Arial"/>
              <a:ea typeface="Arial"/>
              <a:cs typeface="Arial"/>
              <a:sym typeface="Arial"/>
            </a:endParaRPr>
          </a:p>
        </p:txBody>
      </p:sp>
      <p:sp>
        <p:nvSpPr>
          <p:cNvPr id="267" name="Google Shape;267;p19"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68" name="Google Shape;268;p19"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69" name="Google Shape;269;p19"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70" name="Google Shape;270;p19"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71" name="Google Shape;271;p19"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72" name="Google Shape;272;p19"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273" name="Google Shape;273;p19"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274" name="Google Shape;274;p19"/>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F8F8F8"/>
              </a:solidFill>
              <a:latin typeface="Arial"/>
              <a:ea typeface="Arial"/>
              <a:cs typeface="Arial"/>
              <a:sym typeface="Arial"/>
            </a:endParaRPr>
          </a:p>
        </p:txBody>
      </p:sp>
      <p:sp>
        <p:nvSpPr>
          <p:cNvPr id="275" name="Google Shape;275;p19"/>
          <p:cNvSpPr/>
          <p:nvPr/>
        </p:nvSpPr>
        <p:spPr>
          <a:xfrm>
            <a:off x="240262" y="1489196"/>
            <a:ext cx="6008138" cy="5172669"/>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1800"/>
              <a:buFont typeface="Arial"/>
              <a:buNone/>
            </a:pPr>
            <a:endParaRPr sz="2000" b="0" i="0" u="none" strike="noStrike" cap="none">
              <a:solidFill>
                <a:schemeClr val="lt1"/>
              </a:solidFill>
              <a:latin typeface="Arial"/>
              <a:ea typeface="Arial"/>
              <a:cs typeface="Arial"/>
              <a:sym typeface="Arial"/>
            </a:endParaRPr>
          </a:p>
        </p:txBody>
      </p:sp>
      <p:pic>
        <p:nvPicPr>
          <p:cNvPr id="276" name="Google Shape;276;p19"/>
          <p:cNvPicPr preferRelativeResize="0"/>
          <p:nvPr/>
        </p:nvPicPr>
        <p:blipFill rotWithShape="1">
          <a:blip r:embed="rId4">
            <a:alphaModFix/>
          </a:blip>
          <a:srcRect/>
          <a:stretch/>
        </p:blipFill>
        <p:spPr>
          <a:xfrm>
            <a:off x="8272399" y="1592499"/>
            <a:ext cx="3120957" cy="2514600"/>
          </a:xfrm>
          <a:prstGeom prst="rect">
            <a:avLst/>
          </a:prstGeom>
          <a:noFill/>
          <a:ln w="38100" cap="flat" cmpd="sng">
            <a:solidFill>
              <a:srgbClr val="FFFF00"/>
            </a:solidFill>
            <a:prstDash val="solid"/>
            <a:round/>
            <a:headEnd type="none" w="sm" len="sm"/>
            <a:tailEnd type="none" w="sm" len="sm"/>
          </a:ln>
          <a:effectLst>
            <a:outerShdw blurRad="177800" dist="190500" dir="2700000" sx="97000" sy="97000" algn="tl" rotWithShape="0">
              <a:srgbClr val="000000">
                <a:alpha val="40000"/>
              </a:srgbClr>
            </a:outerShdw>
          </a:effectLst>
        </p:spPr>
      </p:pic>
      <p:pic>
        <p:nvPicPr>
          <p:cNvPr id="277" name="Google Shape;277;p19"/>
          <p:cNvPicPr preferRelativeResize="0"/>
          <p:nvPr/>
        </p:nvPicPr>
        <p:blipFill rotWithShape="1">
          <a:blip r:embed="rId5">
            <a:alphaModFix/>
          </a:blip>
          <a:srcRect/>
          <a:stretch/>
        </p:blipFill>
        <p:spPr>
          <a:xfrm>
            <a:off x="7250827" y="3429000"/>
            <a:ext cx="3583428" cy="2962627"/>
          </a:xfrm>
          <a:prstGeom prst="rect">
            <a:avLst/>
          </a:prstGeom>
          <a:noFill/>
          <a:ln w="38100" cap="flat" cmpd="sng">
            <a:solidFill>
              <a:srgbClr val="FFFF00"/>
            </a:solidFill>
            <a:prstDash val="solid"/>
            <a:round/>
            <a:headEnd type="none" w="sm" len="sm"/>
            <a:tailEnd type="none" w="sm" len="sm"/>
          </a:ln>
          <a:effectLst>
            <a:outerShdw blurRad="76200" sy="23000" kx="1200000" algn="br" rotWithShape="0">
              <a:srgbClr val="000000">
                <a:alpha val="20000"/>
              </a:srgbClr>
            </a:outerShdw>
          </a:effectLst>
        </p:spPr>
      </p:pic>
      <p:sp>
        <p:nvSpPr>
          <p:cNvPr id="278" name="Google Shape;278;p19"/>
          <p:cNvSpPr/>
          <p:nvPr/>
        </p:nvSpPr>
        <p:spPr>
          <a:xfrm>
            <a:off x="-24913" y="1636119"/>
            <a:ext cx="7275740" cy="406265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2800"/>
              <a:buFont typeface="Arial"/>
              <a:buNone/>
            </a:pPr>
            <a:r>
              <a:rPr lang="en-US" sz="3200" b="1" i="0" u="none" strike="noStrike" cap="none">
                <a:solidFill>
                  <a:schemeClr val="lt1"/>
                </a:solidFill>
                <a:latin typeface="Arial"/>
                <a:ea typeface="Arial"/>
                <a:cs typeface="Arial"/>
                <a:sym typeface="Arial"/>
              </a:rPr>
              <a:t> “Learning Study” @ Yale University</a:t>
            </a:r>
            <a:endParaRPr/>
          </a:p>
          <a:p>
            <a:pPr marL="0" marR="0" lvl="0" indent="0" algn="ctr" rtl="0">
              <a:lnSpc>
                <a:spcPct val="100000"/>
              </a:lnSpc>
              <a:spcBef>
                <a:spcPts val="560"/>
              </a:spcBef>
              <a:spcAft>
                <a:spcPts val="0"/>
              </a:spcAft>
              <a:buClr>
                <a:schemeClr val="dk1"/>
              </a:buClr>
              <a:buSzPts val="2800"/>
              <a:buFont typeface="Arial"/>
              <a:buNone/>
            </a:pPr>
            <a:endParaRPr sz="2800" b="0" i="0" u="none" strike="noStrike" cap="none">
              <a:solidFill>
                <a:schemeClr val="lt1"/>
              </a:solidFill>
              <a:latin typeface="Arial"/>
              <a:ea typeface="Arial"/>
              <a:cs typeface="Arial"/>
              <a:sym typeface="Arial"/>
            </a:endParaRPr>
          </a:p>
          <a:p>
            <a:pPr marL="0" marR="0" lvl="0" indent="0" algn="ctr" rtl="0">
              <a:lnSpc>
                <a:spcPct val="100000"/>
              </a:lnSpc>
              <a:spcBef>
                <a:spcPts val="560"/>
              </a:spcBef>
              <a:spcAft>
                <a:spcPts val="0"/>
              </a:spcAft>
              <a:buClr>
                <a:schemeClr val="dk1"/>
              </a:buClr>
              <a:buSzPts val="2800"/>
              <a:buFont typeface="Arial"/>
              <a:buNone/>
            </a:pPr>
            <a:r>
              <a:rPr lang="en-US" sz="2800" b="0" i="0" u="none" strike="noStrike" cap="none">
                <a:solidFill>
                  <a:schemeClr val="lt1"/>
                </a:solidFill>
                <a:latin typeface="Arial"/>
                <a:ea typeface="Arial"/>
                <a:cs typeface="Arial"/>
                <a:sym typeface="Arial"/>
              </a:rPr>
              <a:t>2/3 of Subjects</a:t>
            </a:r>
            <a:endParaRPr/>
          </a:p>
          <a:p>
            <a:pPr marL="0" marR="0" lvl="0" indent="0" algn="ctr" rtl="0">
              <a:lnSpc>
                <a:spcPct val="100000"/>
              </a:lnSpc>
              <a:spcBef>
                <a:spcPts val="560"/>
              </a:spcBef>
              <a:spcAft>
                <a:spcPts val="0"/>
              </a:spcAft>
              <a:buClr>
                <a:schemeClr val="dk1"/>
              </a:buClr>
              <a:buSzPts val="2800"/>
              <a:buFont typeface="Arial"/>
              <a:buNone/>
            </a:pPr>
            <a:r>
              <a:rPr lang="en-US" sz="2800" b="0" i="0" u="none" strike="noStrike" cap="none">
                <a:solidFill>
                  <a:schemeClr val="lt1"/>
                </a:solidFill>
                <a:latin typeface="Arial"/>
                <a:ea typeface="Arial"/>
                <a:cs typeface="Arial"/>
                <a:sym typeface="Arial"/>
              </a:rPr>
              <a:t>Shock “Learner” into Unconsciousness </a:t>
            </a:r>
            <a:endParaRPr/>
          </a:p>
          <a:p>
            <a:pPr marL="0" marR="0" lvl="0" indent="0" algn="ctr" rtl="0">
              <a:lnSpc>
                <a:spcPct val="100000"/>
              </a:lnSpc>
              <a:spcBef>
                <a:spcPts val="560"/>
              </a:spcBef>
              <a:spcAft>
                <a:spcPts val="0"/>
              </a:spcAft>
              <a:buClr>
                <a:schemeClr val="dk1"/>
              </a:buClr>
              <a:buSzPts val="2800"/>
              <a:buFont typeface="Arial"/>
              <a:buNone/>
            </a:pPr>
            <a:r>
              <a:rPr lang="en-US" sz="2800" b="0" i="0" u="none" strike="noStrike" cap="none">
                <a:solidFill>
                  <a:schemeClr val="lt1"/>
                </a:solidFill>
                <a:latin typeface="Arial"/>
                <a:ea typeface="Arial"/>
                <a:cs typeface="Arial"/>
                <a:sym typeface="Arial"/>
              </a:rPr>
              <a:t>Many continued to deliver shock despite screams of subject</a:t>
            </a:r>
            <a:endParaRPr/>
          </a:p>
          <a:p>
            <a:pPr marL="0" marR="0" lvl="0" indent="0" algn="ctr" rtl="0">
              <a:lnSpc>
                <a:spcPct val="100000"/>
              </a:lnSpc>
              <a:spcBef>
                <a:spcPts val="560"/>
              </a:spcBef>
              <a:spcAft>
                <a:spcPts val="0"/>
              </a:spcAft>
              <a:buClr>
                <a:schemeClr val="dk1"/>
              </a:buClr>
              <a:buSzPts val="2800"/>
              <a:buFont typeface="Arial"/>
              <a:buNone/>
            </a:pPr>
            <a:endParaRPr sz="2800" b="0" i="0" u="none" strike="noStrike" cap="none">
              <a:solidFill>
                <a:schemeClr val="lt1"/>
              </a:solidFill>
              <a:latin typeface="Arial"/>
              <a:ea typeface="Arial"/>
              <a:cs typeface="Arial"/>
              <a:sym typeface="Arial"/>
            </a:endParaRPr>
          </a:p>
          <a:p>
            <a:pPr marL="0" marR="0" lvl="0" indent="0" algn="ctr" rtl="0">
              <a:lnSpc>
                <a:spcPct val="100000"/>
              </a:lnSpc>
              <a:spcBef>
                <a:spcPts val="560"/>
              </a:spcBef>
              <a:spcAft>
                <a:spcPts val="0"/>
              </a:spcAft>
              <a:buClr>
                <a:schemeClr val="dk1"/>
              </a:buClr>
              <a:buSzPts val="2800"/>
              <a:buFont typeface="Arial"/>
              <a:buNone/>
            </a:pPr>
            <a:r>
              <a:rPr lang="en-US" sz="2800" b="0" i="0" u="none" strike="noStrike" cap="none">
                <a:solidFill>
                  <a:schemeClr val="lt1"/>
                </a:solidFill>
                <a:latin typeface="Arial"/>
                <a:ea typeface="Arial"/>
                <a:cs typeface="Arial"/>
                <a:sym typeface="Arial"/>
              </a:rPr>
              <a:t>No actual shocks were delivered</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20"/>
          <p:cNvSpPr/>
          <p:nvPr/>
        </p:nvSpPr>
        <p:spPr>
          <a:xfrm>
            <a:off x="240262" y="395933"/>
            <a:ext cx="11734800" cy="6248400"/>
          </a:xfrm>
          <a:prstGeom prst="rect">
            <a:avLst/>
          </a:prstGeom>
          <a:noFill/>
          <a:ln w="25400" cap="flat" cmpd="sng">
            <a:solidFill>
              <a:srgbClr val="EDF4F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5" name="Google Shape;285;p20"/>
          <p:cNvSpPr txBox="1"/>
          <p:nvPr/>
        </p:nvSpPr>
        <p:spPr>
          <a:xfrm>
            <a:off x="-24914" y="413466"/>
            <a:ext cx="12192000" cy="9233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5400"/>
              <a:buFont typeface="Arial"/>
              <a:buNone/>
            </a:pPr>
            <a:r>
              <a:rPr lang="en-US" sz="5400" b="1" i="0" u="none" strike="noStrike" cap="none">
                <a:solidFill>
                  <a:srgbClr val="FFFF00"/>
                </a:solidFill>
                <a:latin typeface="Arial"/>
                <a:ea typeface="Arial"/>
                <a:cs typeface="Arial"/>
                <a:sym typeface="Arial"/>
              </a:rPr>
              <a:t>Calculus of Obedience</a:t>
            </a:r>
            <a:endParaRPr/>
          </a:p>
        </p:txBody>
      </p:sp>
      <p:sp>
        <p:nvSpPr>
          <p:cNvPr id="286" name="Google Shape;286;p20"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87" name="Google Shape;287;p20"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88" name="Google Shape;288;p20"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89" name="Google Shape;289;p20"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0" name="Google Shape;290;p20"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1" name="Google Shape;291;p20"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292" name="Google Shape;292;p20"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293" name="Google Shape;293;p20"/>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F8F8F8"/>
              </a:solidFill>
              <a:latin typeface="Arial"/>
              <a:ea typeface="Arial"/>
              <a:cs typeface="Arial"/>
              <a:sym typeface="Arial"/>
            </a:endParaRPr>
          </a:p>
        </p:txBody>
      </p:sp>
      <p:pic>
        <p:nvPicPr>
          <p:cNvPr id="294" name="Google Shape;294;p20"/>
          <p:cNvPicPr preferRelativeResize="0"/>
          <p:nvPr/>
        </p:nvPicPr>
        <p:blipFill rotWithShape="1">
          <a:blip r:embed="rId4">
            <a:alphaModFix/>
          </a:blip>
          <a:srcRect/>
          <a:stretch/>
        </p:blipFill>
        <p:spPr>
          <a:xfrm>
            <a:off x="6944943" y="1742502"/>
            <a:ext cx="3964238" cy="3964238"/>
          </a:xfrm>
          <a:prstGeom prst="rect">
            <a:avLst/>
          </a:prstGeom>
          <a:noFill/>
          <a:ln w="38100" cap="flat" cmpd="sng">
            <a:solidFill>
              <a:srgbClr val="FFFF00"/>
            </a:solidFill>
            <a:prstDash val="solid"/>
            <a:miter lim="800000"/>
            <a:headEnd type="none" w="sm" len="sm"/>
            <a:tailEnd type="none" w="sm" len="sm"/>
          </a:ln>
          <a:effectLst>
            <a:outerShdw blurRad="254000" dist="304800" dir="2700000" algn="tl" rotWithShape="0">
              <a:srgbClr val="000000">
                <a:alpha val="40000"/>
              </a:srgbClr>
            </a:outerShdw>
          </a:effectLst>
        </p:spPr>
      </p:pic>
      <p:sp>
        <p:nvSpPr>
          <p:cNvPr id="295" name="Google Shape;295;p20"/>
          <p:cNvSpPr/>
          <p:nvPr/>
        </p:nvSpPr>
        <p:spPr>
          <a:xfrm>
            <a:off x="240262" y="1731967"/>
            <a:ext cx="5885688" cy="443198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3600"/>
              <a:buFont typeface="Arial"/>
              <a:buNone/>
            </a:pPr>
            <a:r>
              <a:rPr lang="en-US" sz="3600" b="0" i="0" u="sng" strike="noStrike" cap="none">
                <a:solidFill>
                  <a:schemeClr val="lt1"/>
                </a:solidFill>
                <a:latin typeface="Arial"/>
                <a:ea typeface="Arial"/>
                <a:cs typeface="Arial"/>
                <a:sym typeface="Arial"/>
              </a:rPr>
              <a:t>Increased Shock</a:t>
            </a:r>
            <a:endParaRPr/>
          </a:p>
          <a:p>
            <a:pPr marL="457200" marR="0" lvl="1" indent="0" algn="ctr" rtl="0">
              <a:lnSpc>
                <a:spcPct val="100000"/>
              </a:lnSpc>
              <a:spcBef>
                <a:spcPts val="0"/>
              </a:spcBef>
              <a:spcAft>
                <a:spcPts val="0"/>
              </a:spcAft>
              <a:buClr>
                <a:schemeClr val="lt1"/>
              </a:buClr>
              <a:buSzPts val="2400"/>
              <a:buFont typeface="Arial"/>
              <a:buNone/>
            </a:pPr>
            <a:r>
              <a:rPr lang="en-US" sz="2400" b="0" i="0" u="none" strike="noStrike" cap="none">
                <a:solidFill>
                  <a:schemeClr val="lt1"/>
                </a:solidFill>
                <a:latin typeface="Arial"/>
                <a:ea typeface="Arial"/>
                <a:cs typeface="Arial"/>
                <a:sym typeface="Arial"/>
              </a:rPr>
              <a:t>Prestigious Institution</a:t>
            </a:r>
            <a:endParaRPr/>
          </a:p>
          <a:p>
            <a:pPr marL="457200" marR="0" lvl="1" indent="0" algn="ctr" rtl="0">
              <a:lnSpc>
                <a:spcPct val="100000"/>
              </a:lnSpc>
              <a:spcBef>
                <a:spcPts val="0"/>
              </a:spcBef>
              <a:spcAft>
                <a:spcPts val="0"/>
              </a:spcAft>
              <a:buClr>
                <a:schemeClr val="lt1"/>
              </a:buClr>
              <a:buSzPts val="2400"/>
              <a:buFont typeface="Arial"/>
              <a:buNone/>
            </a:pPr>
            <a:r>
              <a:rPr lang="en-US" sz="2400" b="0" i="0" u="none" strike="noStrike" cap="none">
                <a:solidFill>
                  <a:schemeClr val="lt1"/>
                </a:solidFill>
                <a:latin typeface="Arial"/>
                <a:ea typeface="Arial"/>
                <a:cs typeface="Arial"/>
                <a:sym typeface="Arial"/>
              </a:rPr>
              <a:t>“Trappings of Legitimacy”</a:t>
            </a:r>
            <a:endParaRPr/>
          </a:p>
          <a:p>
            <a:pPr marL="457200" marR="0" lvl="1" indent="0" algn="ctr" rtl="0">
              <a:lnSpc>
                <a:spcPct val="100000"/>
              </a:lnSpc>
              <a:spcBef>
                <a:spcPts val="0"/>
              </a:spcBef>
              <a:spcAft>
                <a:spcPts val="0"/>
              </a:spcAft>
              <a:buClr>
                <a:schemeClr val="lt1"/>
              </a:buClr>
              <a:buSzPts val="2400"/>
              <a:buFont typeface="Arial"/>
              <a:buNone/>
            </a:pPr>
            <a:r>
              <a:rPr lang="en-US" sz="2400" b="0" i="0" u="none" strike="noStrike" cap="none">
                <a:solidFill>
                  <a:schemeClr val="lt1"/>
                </a:solidFill>
                <a:latin typeface="Arial"/>
                <a:ea typeface="Arial"/>
                <a:cs typeface="Arial"/>
                <a:sym typeface="Arial"/>
              </a:rPr>
              <a:t>Noble Purpose</a:t>
            </a:r>
            <a:endParaRPr/>
          </a:p>
          <a:p>
            <a:pPr marL="457200" marR="0" lvl="1" indent="0" algn="ctr" rtl="0">
              <a:lnSpc>
                <a:spcPct val="100000"/>
              </a:lnSpc>
              <a:spcBef>
                <a:spcPts val="0"/>
              </a:spcBef>
              <a:spcAft>
                <a:spcPts val="0"/>
              </a:spcAft>
              <a:buClr>
                <a:schemeClr val="lt1"/>
              </a:buClr>
              <a:buSzPts val="2400"/>
              <a:buFont typeface="Arial"/>
              <a:buNone/>
            </a:pPr>
            <a:r>
              <a:rPr lang="en-US" sz="2400" b="0" i="0" u="none" strike="noStrike" cap="none">
                <a:solidFill>
                  <a:schemeClr val="lt1"/>
                </a:solidFill>
                <a:latin typeface="Arial"/>
                <a:ea typeface="Arial"/>
                <a:cs typeface="Arial"/>
                <a:sym typeface="Arial"/>
              </a:rPr>
              <a:t>“Good of Science” </a:t>
            </a:r>
            <a:endParaRPr/>
          </a:p>
          <a:p>
            <a:pPr marL="457200" marR="0" lvl="1" indent="0" algn="ctr" rtl="0">
              <a:lnSpc>
                <a:spcPct val="100000"/>
              </a:lnSpc>
              <a:spcBef>
                <a:spcPts val="0"/>
              </a:spcBef>
              <a:spcAft>
                <a:spcPts val="0"/>
              </a:spcAft>
              <a:buClr>
                <a:schemeClr val="lt1"/>
              </a:buClr>
              <a:buSzPts val="2400"/>
              <a:buFont typeface="Arial"/>
              <a:buNone/>
            </a:pPr>
            <a:r>
              <a:rPr lang="en-US" sz="2400" b="0" i="0" u="none" strike="noStrike" cap="none">
                <a:solidFill>
                  <a:schemeClr val="lt1"/>
                </a:solidFill>
                <a:latin typeface="Arial"/>
                <a:ea typeface="Arial"/>
                <a:cs typeface="Arial"/>
                <a:sym typeface="Arial"/>
              </a:rPr>
              <a:t>See Others Do it</a:t>
            </a:r>
            <a:endParaRPr/>
          </a:p>
          <a:p>
            <a:pPr marL="457200" marR="0" lvl="1" indent="0" algn="ctr" rtl="0">
              <a:lnSpc>
                <a:spcPct val="100000"/>
              </a:lnSpc>
              <a:spcBef>
                <a:spcPts val="0"/>
              </a:spcBef>
              <a:spcAft>
                <a:spcPts val="0"/>
              </a:spcAft>
              <a:buClr>
                <a:schemeClr val="lt1"/>
              </a:buClr>
              <a:buSzPts val="2400"/>
              <a:buFont typeface="Arial"/>
              <a:buNone/>
            </a:pPr>
            <a:r>
              <a:rPr lang="en-US" sz="2400" b="0" i="0" u="none" strike="noStrike" cap="none">
                <a:solidFill>
                  <a:schemeClr val="lt1"/>
                </a:solidFill>
                <a:latin typeface="Arial"/>
                <a:ea typeface="Arial"/>
                <a:cs typeface="Arial"/>
                <a:sym typeface="Arial"/>
              </a:rPr>
              <a:t>“Normalization of Behavior”</a:t>
            </a:r>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a:p>
            <a:pPr marL="457200" marR="0" lvl="1" indent="0" algn="ctr" rtl="0">
              <a:lnSpc>
                <a:spcPct val="100000"/>
              </a:lnSpc>
              <a:spcBef>
                <a:spcPts val="0"/>
              </a:spcBef>
              <a:spcAft>
                <a:spcPts val="0"/>
              </a:spcAft>
              <a:buClr>
                <a:schemeClr val="lt1"/>
              </a:buClr>
              <a:buSzPts val="3600"/>
              <a:buFont typeface="Arial"/>
              <a:buNone/>
            </a:pPr>
            <a:r>
              <a:rPr lang="en-US" sz="3600" b="0" i="0" u="sng" strike="noStrike" cap="none">
                <a:solidFill>
                  <a:schemeClr val="lt1"/>
                </a:solidFill>
                <a:latin typeface="Arial"/>
                <a:ea typeface="Arial"/>
                <a:cs typeface="Arial"/>
                <a:sym typeface="Arial"/>
              </a:rPr>
              <a:t>Decreased Shock</a:t>
            </a:r>
            <a:endParaRPr/>
          </a:p>
          <a:p>
            <a:pPr marL="457200" marR="0" lvl="1" indent="0" algn="ctr" rtl="0">
              <a:lnSpc>
                <a:spcPct val="100000"/>
              </a:lnSpc>
              <a:spcBef>
                <a:spcPts val="0"/>
              </a:spcBef>
              <a:spcAft>
                <a:spcPts val="0"/>
              </a:spcAft>
              <a:buClr>
                <a:schemeClr val="lt1"/>
              </a:buClr>
              <a:buSzPts val="2400"/>
              <a:buFont typeface="Arial"/>
              <a:buNone/>
            </a:pPr>
            <a:r>
              <a:rPr lang="en-US" sz="2400" b="0" i="0" u="none" strike="noStrike" cap="none">
                <a:solidFill>
                  <a:schemeClr val="lt1"/>
                </a:solidFill>
                <a:latin typeface="Arial"/>
                <a:ea typeface="Arial"/>
                <a:cs typeface="Arial"/>
                <a:sym typeface="Arial"/>
              </a:rPr>
              <a:t>‘OK’ from Researcher</a:t>
            </a:r>
            <a:endParaRPr/>
          </a:p>
          <a:p>
            <a:pPr marL="457200" marR="0" lvl="1" indent="0" algn="ctr" rtl="0">
              <a:lnSpc>
                <a:spcPct val="100000"/>
              </a:lnSpc>
              <a:spcBef>
                <a:spcPts val="0"/>
              </a:spcBef>
              <a:spcAft>
                <a:spcPts val="0"/>
              </a:spcAft>
              <a:buClr>
                <a:schemeClr val="lt1"/>
              </a:buClr>
              <a:buSzPts val="2400"/>
              <a:buFont typeface="Arial"/>
              <a:buNone/>
            </a:pPr>
            <a:r>
              <a:rPr lang="en-US" sz="2400" b="0" i="0" u="none" strike="noStrike" cap="none">
                <a:solidFill>
                  <a:schemeClr val="lt1"/>
                </a:solidFill>
                <a:latin typeface="Arial"/>
                <a:ea typeface="Arial"/>
                <a:cs typeface="Arial"/>
                <a:sym typeface="Arial"/>
              </a:rPr>
              <a:t>See Others Refuse to Shock</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21"/>
          <p:cNvSpPr/>
          <p:nvPr/>
        </p:nvSpPr>
        <p:spPr>
          <a:xfrm>
            <a:off x="240262" y="395933"/>
            <a:ext cx="11734800" cy="6248400"/>
          </a:xfrm>
          <a:prstGeom prst="rect">
            <a:avLst/>
          </a:prstGeom>
          <a:noFill/>
          <a:ln w="25400" cap="flat" cmpd="sng">
            <a:solidFill>
              <a:srgbClr val="EDF4F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02" name="Google Shape;302;p21"/>
          <p:cNvSpPr txBox="1"/>
          <p:nvPr/>
        </p:nvSpPr>
        <p:spPr>
          <a:xfrm>
            <a:off x="-24914" y="413466"/>
            <a:ext cx="12192000" cy="9233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5400"/>
              <a:buFont typeface="Arial"/>
              <a:buNone/>
            </a:pPr>
            <a:r>
              <a:rPr lang="en-US" sz="5400" b="1" i="0" u="none" strike="noStrike" cap="none">
                <a:solidFill>
                  <a:srgbClr val="FFFF00"/>
                </a:solidFill>
                <a:latin typeface="Arial"/>
                <a:ea typeface="Arial"/>
                <a:cs typeface="Arial"/>
                <a:sym typeface="Arial"/>
              </a:rPr>
              <a:t>Stanford Prison Experiment</a:t>
            </a:r>
            <a:endParaRPr/>
          </a:p>
        </p:txBody>
      </p:sp>
      <p:sp>
        <p:nvSpPr>
          <p:cNvPr id="303" name="Google Shape;303;p21"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04" name="Google Shape;304;p21"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05" name="Google Shape;305;p21"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06" name="Google Shape;306;p21"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07" name="Google Shape;307;p21"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08" name="Google Shape;308;p21"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309" name="Google Shape;309;p21"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310" name="Google Shape;310;p21"/>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F8F8F8"/>
              </a:solidFill>
              <a:latin typeface="Arial"/>
              <a:ea typeface="Arial"/>
              <a:cs typeface="Arial"/>
              <a:sym typeface="Arial"/>
            </a:endParaRPr>
          </a:p>
        </p:txBody>
      </p:sp>
      <p:pic>
        <p:nvPicPr>
          <p:cNvPr id="311" name="Google Shape;311;p21"/>
          <p:cNvPicPr preferRelativeResize="0"/>
          <p:nvPr/>
        </p:nvPicPr>
        <p:blipFill rotWithShape="1">
          <a:blip r:embed="rId4">
            <a:alphaModFix/>
          </a:blip>
          <a:srcRect/>
          <a:stretch/>
        </p:blipFill>
        <p:spPr>
          <a:xfrm>
            <a:off x="7754804" y="1354329"/>
            <a:ext cx="2955539" cy="4439291"/>
          </a:xfrm>
          <a:prstGeom prst="rect">
            <a:avLst/>
          </a:prstGeom>
          <a:noFill/>
          <a:ln w="38100" cap="flat" cmpd="sng">
            <a:solidFill>
              <a:schemeClr val="dk1"/>
            </a:solidFill>
            <a:prstDash val="solid"/>
            <a:miter lim="800000"/>
            <a:headEnd type="none" w="sm" len="sm"/>
            <a:tailEnd type="none" w="sm" len="sm"/>
          </a:ln>
          <a:effectLst>
            <a:outerShdw blurRad="304800" dist="152400" dir="2700000" algn="ctr" rotWithShape="0">
              <a:schemeClr val="dk1">
                <a:alpha val="87450"/>
              </a:schemeClr>
            </a:outerShdw>
          </a:effectLst>
        </p:spPr>
      </p:pic>
      <p:sp>
        <p:nvSpPr>
          <p:cNvPr id="312" name="Google Shape;312;p21"/>
          <p:cNvSpPr/>
          <p:nvPr/>
        </p:nvSpPr>
        <p:spPr>
          <a:xfrm>
            <a:off x="240261" y="1718435"/>
            <a:ext cx="6745389" cy="323165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2800"/>
              <a:buFont typeface="Arial"/>
              <a:buNone/>
            </a:pPr>
            <a:r>
              <a:rPr lang="en-US" sz="2800" b="1" i="0" u="none" strike="noStrike" cap="none">
                <a:solidFill>
                  <a:schemeClr val="lt1"/>
                </a:solidFill>
                <a:latin typeface="Arial"/>
                <a:ea typeface="Arial"/>
                <a:cs typeface="Arial"/>
                <a:sym typeface="Arial"/>
              </a:rPr>
              <a:t>College Students Randomly Assigned</a:t>
            </a:r>
            <a:r>
              <a:rPr lang="en-US" sz="2000" b="0" i="0" u="none" strike="noStrike" cap="none">
                <a:solidFill>
                  <a:schemeClr val="lt1"/>
                </a:solidFill>
                <a:latin typeface="Arial"/>
                <a:ea typeface="Arial"/>
                <a:cs typeface="Arial"/>
                <a:sym typeface="Arial"/>
              </a:rPr>
              <a:t>  </a:t>
            </a:r>
            <a:endParaRPr/>
          </a:p>
          <a:p>
            <a:pPr marL="0" marR="0" lvl="0" indent="0" algn="ctr" rtl="0">
              <a:lnSpc>
                <a:spcPct val="100000"/>
              </a:lnSpc>
              <a:spcBef>
                <a:spcPts val="0"/>
              </a:spcBef>
              <a:spcAft>
                <a:spcPts val="0"/>
              </a:spcAft>
              <a:buClr>
                <a:schemeClr val="lt1"/>
              </a:buClr>
              <a:buSzPts val="2400"/>
              <a:buFont typeface="Arial"/>
              <a:buNone/>
            </a:pPr>
            <a:r>
              <a:rPr lang="en-US" sz="2400" b="0" i="0" u="none" strike="noStrike" cap="none">
                <a:solidFill>
                  <a:schemeClr val="lt1"/>
                </a:solidFill>
                <a:latin typeface="Arial"/>
                <a:ea typeface="Arial"/>
                <a:cs typeface="Arial"/>
                <a:sym typeface="Arial"/>
              </a:rPr>
              <a:t>Role of guard or inmate  </a:t>
            </a:r>
            <a:endParaRPr/>
          </a:p>
          <a:p>
            <a:pPr marL="0" marR="0" lvl="0" indent="0" algn="ctr" rtl="0">
              <a:lnSpc>
                <a:spcPct val="100000"/>
              </a:lnSpc>
              <a:spcBef>
                <a:spcPts val="0"/>
              </a:spcBef>
              <a:spcAft>
                <a:spcPts val="0"/>
              </a:spcAft>
              <a:buClr>
                <a:schemeClr val="lt1"/>
              </a:buClr>
              <a:buSzPts val="2400"/>
              <a:buFont typeface="Arial"/>
              <a:buNone/>
            </a:pPr>
            <a:r>
              <a:rPr lang="en-US" sz="2400" b="0" i="0" u="none" strike="noStrike" cap="none">
                <a:solidFill>
                  <a:schemeClr val="lt1"/>
                </a:solidFill>
                <a:latin typeface="Arial"/>
                <a:ea typeface="Arial"/>
                <a:cs typeface="Arial"/>
                <a:sym typeface="Arial"/>
              </a:rPr>
              <a:t>2 weeks in a simulated prison</a:t>
            </a:r>
            <a:endParaRPr/>
          </a:p>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2800"/>
              <a:buFont typeface="Arial"/>
              <a:buNone/>
            </a:pPr>
            <a:r>
              <a:rPr lang="en-US" sz="2800" b="1" i="0" u="none" strike="noStrike" cap="none">
                <a:solidFill>
                  <a:schemeClr val="lt1"/>
                </a:solidFill>
                <a:latin typeface="Arial"/>
                <a:ea typeface="Arial"/>
                <a:cs typeface="Arial"/>
                <a:sym typeface="Arial"/>
              </a:rPr>
              <a:t>Shut Down After 6 Days</a:t>
            </a:r>
            <a:endParaRPr/>
          </a:p>
          <a:p>
            <a:pPr marL="0" marR="0" lvl="0" indent="0" algn="ctr" rtl="0">
              <a:lnSpc>
                <a:spcPct val="100000"/>
              </a:lnSpc>
              <a:spcBef>
                <a:spcPts val="0"/>
              </a:spcBef>
              <a:spcAft>
                <a:spcPts val="0"/>
              </a:spcAft>
              <a:buClr>
                <a:schemeClr val="lt1"/>
              </a:buClr>
              <a:buSzPts val="2400"/>
              <a:buFont typeface="Arial"/>
              <a:buNone/>
            </a:pPr>
            <a:r>
              <a:rPr lang="en-US" sz="2400" b="0" i="0" u="none" strike="noStrike" cap="none">
                <a:solidFill>
                  <a:schemeClr val="lt1"/>
                </a:solidFill>
                <a:latin typeface="Arial"/>
                <a:ea typeface="Arial"/>
                <a:cs typeface="Arial"/>
                <a:sym typeface="Arial"/>
              </a:rPr>
              <a:t>Guard - Brutality</a:t>
            </a:r>
            <a:endParaRPr/>
          </a:p>
          <a:p>
            <a:pPr marL="0" marR="0" lvl="0" indent="0" algn="ctr" rtl="0">
              <a:lnSpc>
                <a:spcPct val="100000"/>
              </a:lnSpc>
              <a:spcBef>
                <a:spcPts val="0"/>
              </a:spcBef>
              <a:spcAft>
                <a:spcPts val="0"/>
              </a:spcAft>
              <a:buClr>
                <a:schemeClr val="lt1"/>
              </a:buClr>
              <a:buSzPts val="2400"/>
              <a:buFont typeface="Arial"/>
              <a:buNone/>
            </a:pPr>
            <a:r>
              <a:rPr lang="en-US" sz="2400" b="0" i="0" u="none" strike="noStrike" cap="none">
                <a:solidFill>
                  <a:schemeClr val="lt1"/>
                </a:solidFill>
                <a:latin typeface="Arial"/>
                <a:ea typeface="Arial"/>
                <a:cs typeface="Arial"/>
                <a:sym typeface="Arial"/>
              </a:rPr>
              <a:t>Prisoner – Deterioration</a:t>
            </a:r>
            <a:endParaRPr/>
          </a:p>
          <a:p>
            <a:pPr marL="0" marR="0" lvl="0" indent="0" algn="ctr" rtl="0">
              <a:lnSpc>
                <a:spcPct val="100000"/>
              </a:lnSpc>
              <a:spcBef>
                <a:spcPts val="0"/>
              </a:spcBef>
              <a:spcAft>
                <a:spcPts val="0"/>
              </a:spcAft>
              <a:buClr>
                <a:schemeClr val="lt1"/>
              </a:buClr>
              <a:buSzPts val="2000"/>
              <a:buFont typeface="Arial"/>
              <a:buNone/>
            </a:pPr>
            <a:r>
              <a:rPr lang="en-US" sz="2000" b="0" i="0" u="none" strike="noStrike" cap="none">
                <a:solidFill>
                  <a:schemeClr val="lt1"/>
                </a:solidFill>
                <a:latin typeface="Arial"/>
                <a:ea typeface="Arial"/>
                <a:cs typeface="Arial"/>
                <a:sym typeface="Arial"/>
              </a:rPr>
              <a:t> </a:t>
            </a:r>
            <a:endParaRPr/>
          </a:p>
          <a:p>
            <a:pPr marL="0" marR="0" lvl="0" indent="0" algn="ctr" rtl="0">
              <a:lnSpc>
                <a:spcPct val="100000"/>
              </a:lnSpc>
              <a:spcBef>
                <a:spcPts val="0"/>
              </a:spcBef>
              <a:spcAft>
                <a:spcPts val="0"/>
              </a:spcAft>
              <a:buClr>
                <a:schemeClr val="lt1"/>
              </a:buClr>
              <a:buSzPts val="2800"/>
              <a:buFont typeface="Arial"/>
              <a:buNone/>
            </a:pPr>
            <a:r>
              <a:rPr lang="en-US" sz="2800" b="1" i="0" u="none" strike="noStrike" cap="none">
                <a:solidFill>
                  <a:schemeClr val="lt1"/>
                </a:solidFill>
                <a:latin typeface="Arial"/>
                <a:ea typeface="Arial"/>
                <a:cs typeface="Arial"/>
                <a:sym typeface="Arial"/>
              </a:rPr>
              <a:t>Kafkaesque Reality Shift</a:t>
            </a:r>
            <a:endParaRPr/>
          </a:p>
          <a:p>
            <a:pPr marL="0" marR="0" lvl="0" indent="0" algn="ctr" rtl="0">
              <a:lnSpc>
                <a:spcPct val="100000"/>
              </a:lnSpc>
              <a:spcBef>
                <a:spcPts val="0"/>
              </a:spcBef>
              <a:spcAft>
                <a:spcPts val="0"/>
              </a:spcAft>
              <a:buClr>
                <a:schemeClr val="lt1"/>
              </a:buClr>
              <a:buSzPts val="2000"/>
              <a:buFont typeface="Arial"/>
              <a:buNone/>
            </a:pPr>
            <a:r>
              <a:rPr lang="en-US" sz="2000" b="0" i="0" u="none" strike="noStrike" cap="none">
                <a:solidFill>
                  <a:schemeClr val="lt1"/>
                </a:solidFill>
                <a:latin typeface="Arial"/>
                <a:ea typeface="Arial"/>
                <a:cs typeface="Arial"/>
                <a:sym typeface="Arial"/>
              </a:rPr>
              <a:t> </a:t>
            </a:r>
            <a:r>
              <a:rPr lang="en-US" sz="2400" b="0" i="0" u="none" strike="noStrike" cap="none">
                <a:solidFill>
                  <a:schemeClr val="lt1"/>
                </a:solidFill>
                <a:latin typeface="Arial"/>
                <a:ea typeface="Arial"/>
                <a:cs typeface="Arial"/>
                <a:sym typeface="Arial"/>
              </a:rPr>
              <a:t>Thought of as prison- not experiment </a:t>
            </a:r>
            <a:endParaRPr sz="2000" b="0" i="0" u="none" strike="noStrike" cap="none">
              <a:solidFill>
                <a:schemeClr val="lt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22"/>
          <p:cNvSpPr/>
          <p:nvPr/>
        </p:nvSpPr>
        <p:spPr>
          <a:xfrm>
            <a:off x="203686" y="351336"/>
            <a:ext cx="11734800" cy="6248400"/>
          </a:xfrm>
          <a:prstGeom prst="rect">
            <a:avLst/>
          </a:prstGeom>
          <a:noFill/>
          <a:ln w="25400" cap="flat" cmpd="sng">
            <a:solidFill>
              <a:srgbClr val="EDF4F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19" name="Google Shape;319;p22"/>
          <p:cNvSpPr txBox="1"/>
          <p:nvPr/>
        </p:nvSpPr>
        <p:spPr>
          <a:xfrm>
            <a:off x="-24914" y="413466"/>
            <a:ext cx="12192000" cy="9233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5400"/>
              <a:buFont typeface="Arial"/>
              <a:buNone/>
            </a:pPr>
            <a:r>
              <a:rPr lang="en-US" sz="5400" b="1" i="0" u="none" strike="noStrike" cap="none">
                <a:solidFill>
                  <a:srgbClr val="FFFF00"/>
                </a:solidFill>
                <a:latin typeface="Arial"/>
                <a:ea typeface="Arial"/>
                <a:cs typeface="Arial"/>
                <a:sym typeface="Arial"/>
              </a:rPr>
              <a:t>Compliance Or Challenge</a:t>
            </a:r>
            <a:endParaRPr/>
          </a:p>
        </p:txBody>
      </p:sp>
      <p:sp>
        <p:nvSpPr>
          <p:cNvPr id="320" name="Google Shape;320;p22"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21" name="Google Shape;321;p22"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22" name="Google Shape;322;p22"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23" name="Google Shape;323;p22"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24" name="Google Shape;324;p22"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25" name="Google Shape;325;p22"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326" name="Google Shape;326;p22"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327" name="Google Shape;327;p22"/>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F8F8F8"/>
              </a:solidFill>
              <a:latin typeface="Arial"/>
              <a:ea typeface="Arial"/>
              <a:cs typeface="Arial"/>
              <a:sym typeface="Arial"/>
            </a:endParaRPr>
          </a:p>
        </p:txBody>
      </p:sp>
      <p:pic>
        <p:nvPicPr>
          <p:cNvPr id="328" name="Google Shape;328;p22"/>
          <p:cNvPicPr preferRelativeResize="0"/>
          <p:nvPr/>
        </p:nvPicPr>
        <p:blipFill rotWithShape="1">
          <a:blip r:embed="rId4">
            <a:alphaModFix/>
          </a:blip>
          <a:srcRect/>
          <a:stretch/>
        </p:blipFill>
        <p:spPr>
          <a:xfrm>
            <a:off x="7398553" y="1667256"/>
            <a:ext cx="3311790" cy="4398866"/>
          </a:xfrm>
          <a:prstGeom prst="rect">
            <a:avLst/>
          </a:prstGeom>
          <a:noFill/>
          <a:ln w="38100" cap="flat" cmpd="sng">
            <a:solidFill>
              <a:srgbClr val="C00000"/>
            </a:solidFill>
            <a:prstDash val="solid"/>
            <a:miter lim="800000"/>
            <a:headEnd type="none" w="sm" len="sm"/>
            <a:tailEnd type="none" w="sm" len="sm"/>
          </a:ln>
          <a:effectLst>
            <a:outerShdw blurRad="342900" dist="330200" dir="2700000" sx="96000" sy="96000" algn="ctr" rotWithShape="0">
              <a:schemeClr val="dk1"/>
            </a:outerShdw>
          </a:effectLst>
        </p:spPr>
      </p:pic>
      <p:sp>
        <p:nvSpPr>
          <p:cNvPr id="329" name="Google Shape;329;p22"/>
          <p:cNvSpPr/>
          <p:nvPr/>
        </p:nvSpPr>
        <p:spPr>
          <a:xfrm>
            <a:off x="240262" y="1788519"/>
            <a:ext cx="6008138" cy="467820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2800"/>
              <a:buFont typeface="Arial"/>
              <a:buNone/>
            </a:pPr>
            <a:r>
              <a:rPr lang="en-US" sz="2800" b="1" i="0" u="sng" strike="noStrike" cap="none">
                <a:solidFill>
                  <a:schemeClr val="lt1"/>
                </a:solidFill>
                <a:latin typeface="Arial"/>
                <a:ea typeface="Arial"/>
                <a:cs typeface="Arial"/>
                <a:sym typeface="Arial"/>
              </a:rPr>
              <a:t>DARK SIDE</a:t>
            </a:r>
            <a:endParaRPr/>
          </a:p>
          <a:p>
            <a:pPr marL="0" marR="0" lvl="0" indent="0" algn="ctr" rtl="0">
              <a:lnSpc>
                <a:spcPct val="100000"/>
              </a:lnSpc>
              <a:spcBef>
                <a:spcPts val="0"/>
              </a:spcBef>
              <a:spcAft>
                <a:spcPts val="0"/>
              </a:spcAft>
              <a:buClr>
                <a:srgbClr val="000000"/>
              </a:buClr>
              <a:buSzPts val="2200"/>
              <a:buFont typeface="Arial"/>
              <a:buNone/>
            </a:pPr>
            <a:endParaRPr sz="22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2200"/>
              <a:buFont typeface="Arial"/>
              <a:buNone/>
            </a:pPr>
            <a:r>
              <a:rPr lang="en-US" sz="2200" b="1" i="0" u="none" strike="noStrike" cap="none">
                <a:solidFill>
                  <a:schemeClr val="lt1"/>
                </a:solidFill>
                <a:latin typeface="Arial"/>
                <a:ea typeface="Arial"/>
                <a:cs typeface="Arial"/>
                <a:sym typeface="Arial"/>
              </a:rPr>
              <a:t>~50 Observers  “Adapted  to Scripted Role”</a:t>
            </a:r>
            <a:endParaRPr/>
          </a:p>
          <a:p>
            <a:pPr marL="0" marR="0" lvl="0" indent="0" algn="ctr" rtl="0">
              <a:lnSpc>
                <a:spcPct val="100000"/>
              </a:lnSpc>
              <a:spcBef>
                <a:spcPts val="0"/>
              </a:spcBef>
              <a:spcAft>
                <a:spcPts val="0"/>
              </a:spcAft>
              <a:buClr>
                <a:schemeClr val="lt1"/>
              </a:buClr>
              <a:buSzPts val="2000"/>
              <a:buFont typeface="Arial"/>
              <a:buNone/>
            </a:pPr>
            <a:r>
              <a:rPr lang="en-US" sz="2000" b="0" i="0" u="none" strike="noStrike" cap="none">
                <a:solidFill>
                  <a:schemeClr val="lt1"/>
                </a:solidFill>
                <a:latin typeface="Arial"/>
                <a:ea typeface="Arial"/>
                <a:cs typeface="Arial"/>
                <a:sym typeface="Arial"/>
              </a:rPr>
              <a:t>Parents – Visiting Privileges</a:t>
            </a:r>
            <a:endParaRPr/>
          </a:p>
          <a:p>
            <a:pPr marL="0" marR="0" lvl="0" indent="0" algn="ctr" rtl="0">
              <a:lnSpc>
                <a:spcPct val="100000"/>
              </a:lnSpc>
              <a:spcBef>
                <a:spcPts val="0"/>
              </a:spcBef>
              <a:spcAft>
                <a:spcPts val="0"/>
              </a:spcAft>
              <a:buClr>
                <a:schemeClr val="lt1"/>
              </a:buClr>
              <a:buSzPts val="2000"/>
              <a:buFont typeface="Arial"/>
              <a:buNone/>
            </a:pPr>
            <a:r>
              <a:rPr lang="en-US" sz="2000" b="0" i="0" u="none" strike="noStrike" cap="none">
                <a:solidFill>
                  <a:schemeClr val="lt1"/>
                </a:solidFill>
                <a:latin typeface="Arial"/>
                <a:ea typeface="Arial"/>
                <a:cs typeface="Arial"/>
                <a:sym typeface="Arial"/>
              </a:rPr>
              <a:t>Clergy –  Pastoral Visit</a:t>
            </a:r>
            <a:endParaRPr/>
          </a:p>
          <a:p>
            <a:pPr marL="0" marR="0" lvl="0" indent="0" algn="ctr" rtl="0">
              <a:lnSpc>
                <a:spcPct val="100000"/>
              </a:lnSpc>
              <a:spcBef>
                <a:spcPts val="0"/>
              </a:spcBef>
              <a:spcAft>
                <a:spcPts val="0"/>
              </a:spcAft>
              <a:buClr>
                <a:schemeClr val="lt1"/>
              </a:buClr>
              <a:buSzPts val="2000"/>
              <a:buFont typeface="Arial"/>
              <a:buNone/>
            </a:pPr>
            <a:r>
              <a:rPr lang="en-US" sz="2000" b="0" i="0" u="none" strike="noStrike" cap="none">
                <a:solidFill>
                  <a:schemeClr val="lt1"/>
                </a:solidFill>
                <a:latin typeface="Arial"/>
                <a:ea typeface="Arial"/>
                <a:cs typeface="Arial"/>
                <a:sym typeface="Arial"/>
              </a:rPr>
              <a:t>Experimenters including Zimbardo</a:t>
            </a:r>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2800"/>
              <a:buFont typeface="Arial"/>
              <a:buNone/>
            </a:pPr>
            <a:r>
              <a:rPr lang="en-US" sz="2800" b="1" i="0" u="sng" strike="noStrike" cap="none">
                <a:solidFill>
                  <a:schemeClr val="lt1"/>
                </a:solidFill>
                <a:latin typeface="Arial"/>
                <a:ea typeface="Arial"/>
                <a:cs typeface="Arial"/>
                <a:sym typeface="Arial"/>
              </a:rPr>
              <a:t>Bright Side</a:t>
            </a:r>
            <a:endParaRPr/>
          </a:p>
          <a:p>
            <a:pPr marL="0" marR="0" lvl="0" indent="0" algn="ctr" rtl="0">
              <a:lnSpc>
                <a:spcPct val="100000"/>
              </a:lnSpc>
              <a:spcBef>
                <a:spcPts val="0"/>
              </a:spcBef>
              <a:spcAft>
                <a:spcPts val="0"/>
              </a:spcAft>
              <a:buClr>
                <a:srgbClr val="000000"/>
              </a:buClr>
              <a:buSzPts val="2400"/>
              <a:buFont typeface="Arial"/>
              <a:buNone/>
            </a:pPr>
            <a:endParaRPr sz="24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2400"/>
              <a:buFont typeface="Arial"/>
              <a:buNone/>
            </a:pPr>
            <a:r>
              <a:rPr lang="en-US" sz="2400" b="1" i="0" u="none" strike="noStrike" cap="none">
                <a:solidFill>
                  <a:schemeClr val="lt1"/>
                </a:solidFill>
                <a:latin typeface="Arial"/>
                <a:ea typeface="Arial"/>
                <a:cs typeface="Arial"/>
                <a:sym typeface="Arial"/>
              </a:rPr>
              <a:t> </a:t>
            </a:r>
            <a:r>
              <a:rPr lang="en-US" sz="2200" b="1" i="0" u="none" strike="noStrike" cap="none">
                <a:solidFill>
                  <a:schemeClr val="lt1"/>
                </a:solidFill>
                <a:latin typeface="Arial"/>
                <a:ea typeface="Arial"/>
                <a:cs typeface="Arial"/>
                <a:sym typeface="Arial"/>
              </a:rPr>
              <a:t>The Power of One to Make a Change</a:t>
            </a:r>
            <a:endParaRPr/>
          </a:p>
          <a:p>
            <a:pPr marL="0" marR="0" lvl="0" indent="0" algn="ctr" rtl="0">
              <a:lnSpc>
                <a:spcPct val="100000"/>
              </a:lnSpc>
              <a:spcBef>
                <a:spcPts val="0"/>
              </a:spcBef>
              <a:spcAft>
                <a:spcPts val="0"/>
              </a:spcAft>
              <a:buClr>
                <a:schemeClr val="lt1"/>
              </a:buClr>
              <a:buSzPts val="2200"/>
              <a:buFont typeface="Arial"/>
              <a:buNone/>
            </a:pPr>
            <a:r>
              <a:rPr lang="en-US" sz="2200" b="1" i="0" u="none" strike="noStrike" cap="none">
                <a:solidFill>
                  <a:schemeClr val="lt1"/>
                </a:solidFill>
                <a:latin typeface="Arial"/>
                <a:ea typeface="Arial"/>
                <a:cs typeface="Arial"/>
                <a:sym typeface="Arial"/>
              </a:rPr>
              <a:t>Dr. Christina Maslach</a:t>
            </a:r>
            <a:endParaRPr sz="22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2000"/>
              <a:buFont typeface="Arial"/>
              <a:buNone/>
            </a:pPr>
            <a:r>
              <a:rPr lang="en-US" sz="2000" b="0" i="1" u="none" strike="noStrike" cap="none">
                <a:solidFill>
                  <a:schemeClr val="lt1"/>
                </a:solidFill>
                <a:latin typeface="Arial"/>
                <a:ea typeface="Arial"/>
                <a:cs typeface="Arial"/>
                <a:sym typeface="Arial"/>
              </a:rPr>
              <a:t>“It's terrible what you are doing to these boys!”</a:t>
            </a:r>
            <a:endParaRPr/>
          </a:p>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2000"/>
              <a:buFont typeface="Arial"/>
              <a:buNone/>
            </a:pPr>
            <a:r>
              <a:rPr lang="en-US" sz="2000" b="0" i="0" u="none" strike="noStrike" cap="none">
                <a:solidFill>
                  <a:schemeClr val="lt1"/>
                </a:solidFill>
                <a:latin typeface="Arial"/>
                <a:ea typeface="Arial"/>
                <a:cs typeface="Arial"/>
                <a:sym typeface="Arial"/>
              </a:rPr>
              <a:t> Study Ends Abruptly</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23"/>
          <p:cNvSpPr/>
          <p:nvPr/>
        </p:nvSpPr>
        <p:spPr>
          <a:xfrm>
            <a:off x="228600" y="350274"/>
            <a:ext cx="11734800" cy="6248400"/>
          </a:xfrm>
          <a:prstGeom prst="rect">
            <a:avLst/>
          </a:prstGeom>
          <a:noFill/>
          <a:ln w="25400" cap="flat" cmpd="sng">
            <a:solidFill>
              <a:srgbClr val="EDF4F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36" name="Google Shape;336;p23"/>
          <p:cNvSpPr txBox="1"/>
          <p:nvPr/>
        </p:nvSpPr>
        <p:spPr>
          <a:xfrm>
            <a:off x="-24914" y="413466"/>
            <a:ext cx="12192000" cy="101566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6000"/>
              <a:buFont typeface="Arial"/>
              <a:buNone/>
            </a:pPr>
            <a:r>
              <a:rPr lang="en-US" sz="6000" b="1" i="0" u="none" strike="noStrike" cap="none">
                <a:solidFill>
                  <a:srgbClr val="FFFF00"/>
                </a:solidFill>
                <a:latin typeface="Arial"/>
                <a:ea typeface="Arial"/>
                <a:cs typeface="Arial"/>
                <a:sym typeface="Arial"/>
              </a:rPr>
              <a:t>Barriers to Change</a:t>
            </a:r>
            <a:endParaRPr/>
          </a:p>
        </p:txBody>
      </p:sp>
      <p:sp>
        <p:nvSpPr>
          <p:cNvPr id="337" name="Google Shape;337;p23"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38" name="Google Shape;338;p23"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39" name="Google Shape;339;p23"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40" name="Google Shape;340;p23"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41" name="Google Shape;341;p23"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42" name="Google Shape;342;p23"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343" name="Google Shape;343;p23"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344" name="Google Shape;344;p23"/>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F8F8F8"/>
              </a:solidFill>
              <a:latin typeface="Arial"/>
              <a:ea typeface="Arial"/>
              <a:cs typeface="Arial"/>
              <a:sym typeface="Arial"/>
            </a:endParaRPr>
          </a:p>
        </p:txBody>
      </p:sp>
      <p:pic>
        <p:nvPicPr>
          <p:cNvPr id="345" name="Google Shape;345;p23"/>
          <p:cNvPicPr preferRelativeResize="0"/>
          <p:nvPr/>
        </p:nvPicPr>
        <p:blipFill rotWithShape="1">
          <a:blip r:embed="rId4">
            <a:alphaModFix/>
          </a:blip>
          <a:srcRect/>
          <a:stretch/>
        </p:blipFill>
        <p:spPr>
          <a:xfrm rot="237040">
            <a:off x="6762278" y="1967396"/>
            <a:ext cx="4420693" cy="3501044"/>
          </a:xfrm>
          <a:prstGeom prst="rect">
            <a:avLst/>
          </a:prstGeom>
          <a:noFill/>
          <a:ln w="38100" cap="flat" cmpd="sng">
            <a:solidFill>
              <a:srgbClr val="FFFF00"/>
            </a:solidFill>
            <a:prstDash val="solid"/>
            <a:miter lim="800000"/>
            <a:headEnd type="none" w="sm" len="sm"/>
            <a:tailEnd type="none" w="sm" len="sm"/>
          </a:ln>
          <a:effectLst>
            <a:outerShdw blurRad="254000" dist="165100" dir="2700000" algn="ctr" rotWithShape="0">
              <a:schemeClr val="lt2"/>
            </a:outerShdw>
          </a:effectLst>
        </p:spPr>
      </p:pic>
      <p:sp>
        <p:nvSpPr>
          <p:cNvPr id="346" name="Google Shape;346;p23"/>
          <p:cNvSpPr/>
          <p:nvPr/>
        </p:nvSpPr>
        <p:spPr>
          <a:xfrm>
            <a:off x="240262" y="1732759"/>
            <a:ext cx="5928890" cy="397031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2800"/>
              <a:buFont typeface="Arial"/>
              <a:buNone/>
            </a:pPr>
            <a:r>
              <a:rPr lang="en-US" sz="2800" b="0" i="0" u="none" strike="noStrike" cap="none">
                <a:solidFill>
                  <a:schemeClr val="lt1"/>
                </a:solidFill>
                <a:latin typeface="Arial"/>
                <a:ea typeface="Arial"/>
                <a:cs typeface="Arial"/>
                <a:sym typeface="Arial"/>
              </a:rPr>
              <a:t>Convincing Rationale</a:t>
            </a:r>
            <a:endParaRPr/>
          </a:p>
          <a:p>
            <a:pPr marL="0" marR="0" lvl="0" indent="0" algn="ctr" rtl="0">
              <a:lnSpc>
                <a:spcPct val="100000"/>
              </a:lnSpc>
              <a:spcBef>
                <a:spcPts val="0"/>
              </a:spcBef>
              <a:spcAft>
                <a:spcPts val="0"/>
              </a:spcAft>
              <a:buClr>
                <a:schemeClr val="dk1"/>
              </a:buClr>
              <a:buSzPts val="2800"/>
              <a:buFont typeface="Calibri"/>
              <a:buNone/>
            </a:pPr>
            <a:endParaRPr sz="28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2800"/>
              <a:buFont typeface="Arial"/>
              <a:buNone/>
            </a:pPr>
            <a:r>
              <a:rPr lang="en-US" sz="2800" b="0" i="0" u="none" strike="noStrike" cap="none">
                <a:solidFill>
                  <a:schemeClr val="lt1"/>
                </a:solidFill>
                <a:latin typeface="Arial"/>
                <a:ea typeface="Arial"/>
                <a:cs typeface="Arial"/>
                <a:sym typeface="Arial"/>
              </a:rPr>
              <a:t>Assumption of Consent</a:t>
            </a:r>
            <a:endParaRPr/>
          </a:p>
          <a:p>
            <a:pPr marL="0" marR="0" lvl="0" indent="0" algn="ctr" rtl="0">
              <a:lnSpc>
                <a:spcPct val="100000"/>
              </a:lnSpc>
              <a:spcBef>
                <a:spcPts val="0"/>
              </a:spcBef>
              <a:spcAft>
                <a:spcPts val="0"/>
              </a:spcAft>
              <a:buClr>
                <a:schemeClr val="dk1"/>
              </a:buClr>
              <a:buSzPts val="2800"/>
              <a:buFont typeface="Calibri"/>
              <a:buNone/>
            </a:pPr>
            <a:endParaRPr sz="28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2800"/>
              <a:buFont typeface="Arial"/>
              <a:buNone/>
            </a:pPr>
            <a:r>
              <a:rPr lang="en-US" sz="2800" b="0" i="0" u="none" strike="noStrike" cap="none">
                <a:solidFill>
                  <a:schemeClr val="lt1"/>
                </a:solidFill>
                <a:latin typeface="Arial"/>
                <a:ea typeface="Arial"/>
                <a:cs typeface="Arial"/>
                <a:sym typeface="Arial"/>
              </a:rPr>
              <a:t>Diffusion of Responsibility</a:t>
            </a:r>
            <a:endParaRPr/>
          </a:p>
          <a:p>
            <a:pPr marL="0" marR="0" lvl="0" indent="0" algn="ctr" rtl="0">
              <a:lnSpc>
                <a:spcPct val="100000"/>
              </a:lnSpc>
              <a:spcBef>
                <a:spcPts val="0"/>
              </a:spcBef>
              <a:spcAft>
                <a:spcPts val="0"/>
              </a:spcAft>
              <a:buClr>
                <a:schemeClr val="dk1"/>
              </a:buClr>
              <a:buSzPts val="2800"/>
              <a:buFont typeface="Calibri"/>
              <a:buNone/>
            </a:pPr>
            <a:endParaRPr sz="28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2800"/>
              <a:buFont typeface="Arial"/>
              <a:buNone/>
            </a:pPr>
            <a:r>
              <a:rPr lang="en-US" sz="2800" b="0" i="0" u="none" strike="noStrike" cap="none">
                <a:solidFill>
                  <a:schemeClr val="lt1"/>
                </a:solidFill>
                <a:latin typeface="Arial"/>
                <a:ea typeface="Arial"/>
                <a:cs typeface="Arial"/>
                <a:sym typeface="Arial"/>
              </a:rPr>
              <a:t>Whistleblower Effect</a:t>
            </a:r>
            <a:endParaRPr/>
          </a:p>
          <a:p>
            <a:pPr marL="0" marR="0" lvl="0" indent="0" algn="ctr" rtl="0">
              <a:lnSpc>
                <a:spcPct val="100000"/>
              </a:lnSpc>
              <a:spcBef>
                <a:spcPts val="0"/>
              </a:spcBef>
              <a:spcAft>
                <a:spcPts val="0"/>
              </a:spcAft>
              <a:buClr>
                <a:schemeClr val="dk1"/>
              </a:buClr>
              <a:buSzPts val="2800"/>
              <a:buFont typeface="Calibri"/>
              <a:buNone/>
            </a:pPr>
            <a:endParaRPr sz="28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2800"/>
              <a:buFont typeface="Arial"/>
              <a:buNone/>
            </a:pPr>
            <a:r>
              <a:rPr lang="en-US" sz="2800" b="0" i="0" u="none" strike="noStrike" cap="none">
                <a:solidFill>
                  <a:schemeClr val="lt1"/>
                </a:solidFill>
                <a:latin typeface="Arial"/>
                <a:ea typeface="Arial"/>
                <a:cs typeface="Arial"/>
                <a:sym typeface="Arial"/>
              </a:rPr>
              <a:t>Victim Effect</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24"/>
          <p:cNvSpPr/>
          <p:nvPr/>
        </p:nvSpPr>
        <p:spPr>
          <a:xfrm>
            <a:off x="228600" y="350274"/>
            <a:ext cx="11734800" cy="6248400"/>
          </a:xfrm>
          <a:prstGeom prst="rect">
            <a:avLst/>
          </a:prstGeom>
          <a:noFill/>
          <a:ln w="25400" cap="flat" cmpd="sng">
            <a:solidFill>
              <a:srgbClr val="EDF4F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53" name="Google Shape;353;p24"/>
          <p:cNvSpPr txBox="1"/>
          <p:nvPr/>
        </p:nvSpPr>
        <p:spPr>
          <a:xfrm>
            <a:off x="-24914" y="413466"/>
            <a:ext cx="12192000" cy="101566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6000"/>
              <a:buFont typeface="Arial"/>
              <a:buNone/>
            </a:pPr>
            <a:r>
              <a:rPr lang="en-US" sz="6000" b="1" i="0" u="none" strike="noStrike" cap="none">
                <a:solidFill>
                  <a:srgbClr val="FFFF00"/>
                </a:solidFill>
                <a:latin typeface="Arial"/>
                <a:ea typeface="Arial"/>
                <a:cs typeface="Arial"/>
                <a:sym typeface="Arial"/>
              </a:rPr>
              <a:t>Convincing Rationale?</a:t>
            </a:r>
            <a:endParaRPr/>
          </a:p>
        </p:txBody>
      </p:sp>
      <p:sp>
        <p:nvSpPr>
          <p:cNvPr id="354" name="Google Shape;354;p24"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55" name="Google Shape;355;p24"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56" name="Google Shape;356;p24"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57" name="Google Shape;357;p24"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58" name="Google Shape;358;p24"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59" name="Google Shape;359;p24"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360" name="Google Shape;360;p24"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361" name="Google Shape;361;p24"/>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F8F8F8"/>
              </a:solidFill>
              <a:latin typeface="Arial"/>
              <a:ea typeface="Arial"/>
              <a:cs typeface="Arial"/>
              <a:sym typeface="Arial"/>
            </a:endParaRPr>
          </a:p>
        </p:txBody>
      </p:sp>
      <p:pic>
        <p:nvPicPr>
          <p:cNvPr id="362" name="Google Shape;362;p24"/>
          <p:cNvPicPr preferRelativeResize="0"/>
          <p:nvPr/>
        </p:nvPicPr>
        <p:blipFill rotWithShape="1">
          <a:blip r:embed="rId4">
            <a:alphaModFix/>
          </a:blip>
          <a:srcRect/>
          <a:stretch/>
        </p:blipFill>
        <p:spPr>
          <a:xfrm>
            <a:off x="6985651" y="2001327"/>
            <a:ext cx="3691683" cy="1102494"/>
          </a:xfrm>
          <a:prstGeom prst="rect">
            <a:avLst/>
          </a:prstGeom>
          <a:noFill/>
          <a:ln w="38100" cap="flat" cmpd="sng">
            <a:solidFill>
              <a:srgbClr val="FFFF00"/>
            </a:solidFill>
            <a:prstDash val="solid"/>
            <a:miter lim="800000"/>
            <a:headEnd type="none" w="sm" len="sm"/>
            <a:tailEnd type="none" w="sm" len="sm"/>
          </a:ln>
          <a:effectLst>
            <a:outerShdw blurRad="165100" dist="165100" dir="2700000" algn="ctr" rotWithShape="0">
              <a:schemeClr val="dk1">
                <a:alpha val="44313"/>
              </a:schemeClr>
            </a:outerShdw>
          </a:effectLst>
        </p:spPr>
      </p:pic>
      <p:pic>
        <p:nvPicPr>
          <p:cNvPr id="363" name="Google Shape;363;p24"/>
          <p:cNvPicPr preferRelativeResize="0"/>
          <p:nvPr/>
        </p:nvPicPr>
        <p:blipFill rotWithShape="1">
          <a:blip r:embed="rId5">
            <a:alphaModFix/>
          </a:blip>
          <a:srcRect/>
          <a:stretch/>
        </p:blipFill>
        <p:spPr>
          <a:xfrm>
            <a:off x="6989669" y="3429000"/>
            <a:ext cx="3687665" cy="2464031"/>
          </a:xfrm>
          <a:prstGeom prst="rect">
            <a:avLst/>
          </a:prstGeom>
          <a:noFill/>
          <a:ln w="38100" cap="flat" cmpd="sng">
            <a:solidFill>
              <a:srgbClr val="FFFF00"/>
            </a:solidFill>
            <a:prstDash val="solid"/>
            <a:miter lim="800000"/>
            <a:headEnd type="none" w="sm" len="sm"/>
            <a:tailEnd type="none" w="sm" len="sm"/>
          </a:ln>
          <a:effectLst>
            <a:outerShdw blurRad="101600" dist="241300" dir="2700000" algn="tl" rotWithShape="0">
              <a:srgbClr val="000000">
                <a:alpha val="40000"/>
              </a:srgbClr>
            </a:outerShdw>
          </a:effectLst>
        </p:spPr>
      </p:pic>
      <p:sp>
        <p:nvSpPr>
          <p:cNvPr id="364" name="Google Shape;364;p24"/>
          <p:cNvSpPr txBox="1"/>
          <p:nvPr/>
        </p:nvSpPr>
        <p:spPr>
          <a:xfrm>
            <a:off x="228599" y="1600201"/>
            <a:ext cx="5943601" cy="4525963"/>
          </a:xfrm>
          <a:prstGeom prst="rect">
            <a:avLst/>
          </a:prstGeom>
          <a:noFill/>
          <a:ln>
            <a:noFill/>
          </a:ln>
        </p:spPr>
        <p:txBody>
          <a:bodyPr spcFirstLastPara="1" wrap="square" lIns="91425" tIns="45700" rIns="91425" bIns="45700" anchor="t" anchorCtr="0">
            <a:noAutofit/>
          </a:bodyPr>
          <a:lstStyle/>
          <a:p>
            <a:pPr marL="0" marR="0" lvl="0" indent="0" algn="ctr" rtl="0">
              <a:lnSpc>
                <a:spcPct val="80000"/>
              </a:lnSpc>
              <a:spcBef>
                <a:spcPts val="0"/>
              </a:spcBef>
              <a:spcAft>
                <a:spcPts val="0"/>
              </a:spcAft>
              <a:buClr>
                <a:schemeClr val="lt1"/>
              </a:buClr>
              <a:buSzPts val="3200"/>
              <a:buFont typeface="Arial"/>
              <a:buNone/>
            </a:pPr>
            <a:r>
              <a:rPr lang="en-US" sz="3200" b="1" i="0" u="none" strike="noStrike" cap="none">
                <a:solidFill>
                  <a:schemeClr val="lt1"/>
                </a:solidFill>
                <a:latin typeface="Arial"/>
                <a:ea typeface="Arial"/>
                <a:cs typeface="Arial"/>
                <a:sym typeface="Arial"/>
              </a:rPr>
              <a:t>Diffusion of Responsibility</a:t>
            </a:r>
            <a:endParaRPr/>
          </a:p>
          <a:p>
            <a:pPr marL="0" marR="0" lvl="0" indent="0" algn="ctr" rtl="0">
              <a:lnSpc>
                <a:spcPct val="80000"/>
              </a:lnSpc>
              <a:spcBef>
                <a:spcPts val="480"/>
              </a:spcBef>
              <a:spcAft>
                <a:spcPts val="0"/>
              </a:spcAft>
              <a:buClr>
                <a:schemeClr val="lt1"/>
              </a:buClr>
              <a:buSzPts val="2400"/>
              <a:buFont typeface="Arial"/>
              <a:buNone/>
            </a:pPr>
            <a:r>
              <a:rPr lang="en-US" sz="2400" b="0" i="1" u="none" strike="noStrike" cap="none">
                <a:solidFill>
                  <a:schemeClr val="lt1"/>
                </a:solidFill>
                <a:latin typeface="Arial"/>
                <a:ea typeface="Arial"/>
                <a:cs typeface="Arial"/>
                <a:sym typeface="Arial"/>
              </a:rPr>
              <a:t>“Team Activity”</a:t>
            </a:r>
            <a:endParaRPr/>
          </a:p>
          <a:p>
            <a:pPr marL="0" marR="0" lvl="0" indent="0" algn="ctr" rtl="0">
              <a:lnSpc>
                <a:spcPct val="80000"/>
              </a:lnSpc>
              <a:spcBef>
                <a:spcPts val="464"/>
              </a:spcBef>
              <a:spcAft>
                <a:spcPts val="0"/>
              </a:spcAft>
              <a:buClr>
                <a:schemeClr val="dk1"/>
              </a:buClr>
              <a:buSzPts val="2320"/>
              <a:buFont typeface="Arial"/>
              <a:buNone/>
            </a:pPr>
            <a:endParaRPr sz="2320" b="1" i="0" u="none" strike="noStrike" cap="none">
              <a:solidFill>
                <a:schemeClr val="lt1"/>
              </a:solidFill>
              <a:latin typeface="Arial"/>
              <a:ea typeface="Arial"/>
              <a:cs typeface="Arial"/>
              <a:sym typeface="Arial"/>
            </a:endParaRPr>
          </a:p>
          <a:p>
            <a:pPr marL="0" marR="0" lvl="0" indent="0" algn="ctr" rtl="0">
              <a:lnSpc>
                <a:spcPct val="80000"/>
              </a:lnSpc>
              <a:spcBef>
                <a:spcPts val="640"/>
              </a:spcBef>
              <a:spcAft>
                <a:spcPts val="0"/>
              </a:spcAft>
              <a:buClr>
                <a:schemeClr val="lt1"/>
              </a:buClr>
              <a:buSzPts val="3200"/>
              <a:buFont typeface="Arial"/>
              <a:buNone/>
            </a:pPr>
            <a:r>
              <a:rPr lang="en-US" sz="3200" b="1" i="0" u="none" strike="noStrike" cap="none">
                <a:solidFill>
                  <a:schemeClr val="lt1"/>
                </a:solidFill>
                <a:latin typeface="Arial"/>
                <a:ea typeface="Arial"/>
                <a:cs typeface="Arial"/>
                <a:sym typeface="Arial"/>
              </a:rPr>
              <a:t>Displaced Responsibility</a:t>
            </a:r>
            <a:endParaRPr/>
          </a:p>
          <a:p>
            <a:pPr marL="0" marR="0" lvl="0" indent="0" algn="ctr" rtl="0">
              <a:lnSpc>
                <a:spcPct val="80000"/>
              </a:lnSpc>
              <a:spcBef>
                <a:spcPts val="480"/>
              </a:spcBef>
              <a:spcAft>
                <a:spcPts val="0"/>
              </a:spcAft>
              <a:buClr>
                <a:schemeClr val="lt1"/>
              </a:buClr>
              <a:buSzPts val="2400"/>
              <a:buFont typeface="Arial"/>
              <a:buNone/>
            </a:pPr>
            <a:r>
              <a:rPr lang="en-US" sz="2400" b="0" i="1" u="none" strike="noStrike" cap="none">
                <a:solidFill>
                  <a:schemeClr val="lt1"/>
                </a:solidFill>
                <a:latin typeface="Arial"/>
                <a:ea typeface="Arial"/>
                <a:cs typeface="Arial"/>
                <a:sym typeface="Arial"/>
              </a:rPr>
              <a:t>“Tradition”</a:t>
            </a:r>
            <a:endParaRPr/>
          </a:p>
          <a:p>
            <a:pPr marL="0" marR="0" lvl="0" indent="0" algn="ctr" rtl="0">
              <a:lnSpc>
                <a:spcPct val="80000"/>
              </a:lnSpc>
              <a:spcBef>
                <a:spcPts val="368"/>
              </a:spcBef>
              <a:spcAft>
                <a:spcPts val="0"/>
              </a:spcAft>
              <a:buClr>
                <a:schemeClr val="dk1"/>
              </a:buClr>
              <a:buSzPts val="1840"/>
              <a:buFont typeface="Arial"/>
              <a:buNone/>
            </a:pPr>
            <a:endParaRPr sz="1840" b="1" i="0" u="none" strike="noStrike" cap="none">
              <a:solidFill>
                <a:schemeClr val="lt1"/>
              </a:solidFill>
              <a:latin typeface="Arial"/>
              <a:ea typeface="Arial"/>
              <a:cs typeface="Arial"/>
              <a:sym typeface="Arial"/>
            </a:endParaRPr>
          </a:p>
          <a:p>
            <a:pPr marL="0" marR="0" lvl="0" indent="0" algn="ctr" rtl="0">
              <a:lnSpc>
                <a:spcPct val="80000"/>
              </a:lnSpc>
              <a:spcBef>
                <a:spcPts val="640"/>
              </a:spcBef>
              <a:spcAft>
                <a:spcPts val="0"/>
              </a:spcAft>
              <a:buClr>
                <a:schemeClr val="lt1"/>
              </a:buClr>
              <a:buSzPts val="3200"/>
              <a:buFont typeface="Arial"/>
              <a:buNone/>
            </a:pPr>
            <a:r>
              <a:rPr lang="en-US" sz="3200" b="1" i="0" u="none" strike="noStrike" cap="none">
                <a:solidFill>
                  <a:schemeClr val="lt1"/>
                </a:solidFill>
                <a:latin typeface="Arial"/>
                <a:ea typeface="Arial"/>
                <a:cs typeface="Arial"/>
                <a:sym typeface="Arial"/>
              </a:rPr>
              <a:t>Underestimate Risk</a:t>
            </a:r>
            <a:endParaRPr/>
          </a:p>
          <a:p>
            <a:pPr marL="0" marR="0" lvl="0" indent="0" algn="ctr" rtl="0">
              <a:lnSpc>
                <a:spcPct val="80000"/>
              </a:lnSpc>
              <a:spcBef>
                <a:spcPts val="480"/>
              </a:spcBef>
              <a:spcAft>
                <a:spcPts val="0"/>
              </a:spcAft>
              <a:buClr>
                <a:schemeClr val="lt1"/>
              </a:buClr>
              <a:buSzPts val="2400"/>
              <a:buFont typeface="Arial"/>
              <a:buNone/>
            </a:pPr>
            <a:r>
              <a:rPr lang="en-US" sz="2400" b="0" i="1" u="none" strike="noStrike" cap="none">
                <a:solidFill>
                  <a:schemeClr val="lt1"/>
                </a:solidFill>
                <a:latin typeface="Arial"/>
                <a:ea typeface="Arial"/>
                <a:cs typeface="Arial"/>
                <a:sym typeface="Arial"/>
              </a:rPr>
              <a:t>“No One Really Hurt”</a:t>
            </a:r>
            <a:endParaRPr/>
          </a:p>
          <a:p>
            <a:pPr marL="0" marR="0" lvl="0" indent="0" algn="ctr" rtl="0">
              <a:lnSpc>
                <a:spcPct val="80000"/>
              </a:lnSpc>
              <a:spcBef>
                <a:spcPts val="640"/>
              </a:spcBef>
              <a:spcAft>
                <a:spcPts val="0"/>
              </a:spcAft>
              <a:buClr>
                <a:schemeClr val="dk1"/>
              </a:buClr>
              <a:buSzPts val="3200"/>
              <a:buFont typeface="Arial"/>
              <a:buNone/>
            </a:pPr>
            <a:endParaRPr sz="3200" b="0" i="0" u="none" strike="noStrike" cap="none">
              <a:solidFill>
                <a:schemeClr val="lt1"/>
              </a:solidFill>
              <a:latin typeface="Arial"/>
              <a:ea typeface="Arial"/>
              <a:cs typeface="Arial"/>
              <a:sym typeface="Arial"/>
            </a:endParaRPr>
          </a:p>
          <a:p>
            <a:pPr marL="0" marR="0" lvl="0" indent="0" algn="ctr" rtl="0">
              <a:lnSpc>
                <a:spcPct val="80000"/>
              </a:lnSpc>
              <a:spcBef>
                <a:spcPts val="640"/>
              </a:spcBef>
              <a:spcAft>
                <a:spcPts val="0"/>
              </a:spcAft>
              <a:buClr>
                <a:schemeClr val="lt1"/>
              </a:buClr>
              <a:buSzPts val="3200"/>
              <a:buFont typeface="Arial"/>
              <a:buNone/>
            </a:pPr>
            <a:r>
              <a:rPr lang="en-US" sz="3200" b="1" i="0" u="none" strike="noStrike" cap="none">
                <a:solidFill>
                  <a:schemeClr val="lt1"/>
                </a:solidFill>
                <a:latin typeface="Arial"/>
                <a:ea typeface="Arial"/>
                <a:cs typeface="Arial"/>
                <a:sym typeface="Arial"/>
              </a:rPr>
              <a:t>Attribution of Blame</a:t>
            </a:r>
            <a:endParaRPr/>
          </a:p>
          <a:p>
            <a:pPr marL="0" marR="0" lvl="0" indent="0" algn="ctr" rtl="0">
              <a:lnSpc>
                <a:spcPct val="80000"/>
              </a:lnSpc>
              <a:spcBef>
                <a:spcPts val="480"/>
              </a:spcBef>
              <a:spcAft>
                <a:spcPts val="0"/>
              </a:spcAft>
              <a:buClr>
                <a:schemeClr val="lt1"/>
              </a:buClr>
              <a:buSzPts val="2400"/>
              <a:buFont typeface="Arial"/>
              <a:buNone/>
            </a:pPr>
            <a:r>
              <a:rPr lang="en-US" sz="2400" b="0" i="1" u="none" strike="noStrike" cap="none">
                <a:solidFill>
                  <a:schemeClr val="lt1"/>
                </a:solidFill>
                <a:latin typeface="Arial"/>
                <a:ea typeface="Arial"/>
                <a:cs typeface="Arial"/>
                <a:sym typeface="Arial"/>
              </a:rPr>
              <a:t>“She Agreed”</a:t>
            </a:r>
            <a:endParaRPr/>
          </a:p>
          <a:p>
            <a:pPr marL="0" marR="0" lvl="0" indent="0" algn="ctr" rtl="0">
              <a:lnSpc>
                <a:spcPct val="80000"/>
              </a:lnSpc>
              <a:spcBef>
                <a:spcPts val="256"/>
              </a:spcBef>
              <a:spcAft>
                <a:spcPts val="0"/>
              </a:spcAft>
              <a:buClr>
                <a:schemeClr val="dk1"/>
              </a:buClr>
              <a:buSzPts val="1280"/>
              <a:buFont typeface="Arial"/>
              <a:buNone/>
            </a:pPr>
            <a:endParaRPr sz="1280" b="0" i="0" u="none" strike="noStrike" cap="non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25"/>
          <p:cNvSpPr/>
          <p:nvPr/>
        </p:nvSpPr>
        <p:spPr>
          <a:xfrm>
            <a:off x="228600" y="350274"/>
            <a:ext cx="11734800" cy="6248400"/>
          </a:xfrm>
          <a:prstGeom prst="rect">
            <a:avLst/>
          </a:prstGeom>
          <a:noFill/>
          <a:ln w="25400" cap="flat" cmpd="sng">
            <a:solidFill>
              <a:srgbClr val="EDF4F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71" name="Google Shape;371;p25"/>
          <p:cNvSpPr txBox="1"/>
          <p:nvPr/>
        </p:nvSpPr>
        <p:spPr>
          <a:xfrm>
            <a:off x="0" y="413466"/>
            <a:ext cx="12167087" cy="9233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5400"/>
              <a:buFont typeface="Arial"/>
              <a:buNone/>
            </a:pPr>
            <a:r>
              <a:rPr lang="en-US" sz="5400" b="1" i="0" u="none" strike="noStrike" cap="none">
                <a:solidFill>
                  <a:srgbClr val="FFFF00"/>
                </a:solidFill>
                <a:latin typeface="Arial"/>
                <a:ea typeface="Arial"/>
                <a:cs typeface="Arial"/>
                <a:sym typeface="Arial"/>
              </a:rPr>
              <a:t>Assumption of Consent</a:t>
            </a:r>
            <a:endParaRPr/>
          </a:p>
          <a:p>
            <a:pPr marL="0" marR="0" lvl="0" indent="0" algn="ctr" rtl="0">
              <a:lnSpc>
                <a:spcPct val="100000"/>
              </a:lnSpc>
              <a:spcBef>
                <a:spcPts val="0"/>
              </a:spcBef>
              <a:spcAft>
                <a:spcPts val="0"/>
              </a:spcAft>
              <a:buClr>
                <a:srgbClr val="FFFF00"/>
              </a:buClr>
              <a:buSzPts val="3200"/>
              <a:buFont typeface="Arial"/>
              <a:buNone/>
            </a:pPr>
            <a:r>
              <a:rPr lang="en-US" sz="3200" b="0" i="1" u="none" strike="noStrike" cap="none">
                <a:solidFill>
                  <a:srgbClr val="FFFF00"/>
                </a:solidFill>
                <a:latin typeface="Arial"/>
                <a:ea typeface="Arial"/>
                <a:cs typeface="Arial"/>
                <a:sym typeface="Arial"/>
              </a:rPr>
              <a:t>Can Victims Give “Consent”?</a:t>
            </a:r>
            <a:endParaRPr/>
          </a:p>
          <a:p>
            <a:pPr marL="0" marR="0" lvl="0" indent="0" algn="ctr" rtl="0">
              <a:lnSpc>
                <a:spcPct val="100000"/>
              </a:lnSpc>
              <a:spcBef>
                <a:spcPts val="0"/>
              </a:spcBef>
              <a:spcAft>
                <a:spcPts val="0"/>
              </a:spcAft>
              <a:buClr>
                <a:srgbClr val="000000"/>
              </a:buClr>
              <a:buSzPts val="5400"/>
              <a:buFont typeface="Arial"/>
              <a:buNone/>
            </a:pPr>
            <a:endParaRPr sz="5400" b="1" i="0" u="none" strike="noStrike" cap="none">
              <a:solidFill>
                <a:srgbClr val="FFFF00"/>
              </a:solidFill>
              <a:latin typeface="Arial"/>
              <a:ea typeface="Arial"/>
              <a:cs typeface="Arial"/>
              <a:sym typeface="Arial"/>
            </a:endParaRPr>
          </a:p>
        </p:txBody>
      </p:sp>
      <p:sp>
        <p:nvSpPr>
          <p:cNvPr id="372" name="Google Shape;372;p25"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73" name="Google Shape;373;p25"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74" name="Google Shape;374;p25"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75" name="Google Shape;375;p25"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76" name="Google Shape;376;p25"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77" name="Google Shape;377;p25"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378" name="Google Shape;378;p25"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379" name="Google Shape;379;p25"/>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F8F8F8"/>
              </a:solidFill>
              <a:latin typeface="Arial"/>
              <a:ea typeface="Arial"/>
              <a:cs typeface="Arial"/>
              <a:sym typeface="Arial"/>
            </a:endParaRPr>
          </a:p>
        </p:txBody>
      </p:sp>
      <p:sp>
        <p:nvSpPr>
          <p:cNvPr id="380" name="Google Shape;380;p25"/>
          <p:cNvSpPr/>
          <p:nvPr/>
        </p:nvSpPr>
        <p:spPr>
          <a:xfrm>
            <a:off x="24914" y="2012901"/>
            <a:ext cx="6224146" cy="375487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2600"/>
              <a:buFont typeface="Arial"/>
              <a:buNone/>
            </a:pPr>
            <a:r>
              <a:rPr lang="en-US" sz="2600" b="1" i="0" u="none" strike="noStrike" cap="none">
                <a:solidFill>
                  <a:schemeClr val="lt1"/>
                </a:solidFill>
                <a:latin typeface="Arial"/>
                <a:ea typeface="Arial"/>
                <a:cs typeface="Arial"/>
                <a:sym typeface="Arial"/>
              </a:rPr>
              <a:t>   </a:t>
            </a:r>
            <a:endParaRPr sz="20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2600"/>
              <a:buFont typeface="Arial"/>
              <a:buNone/>
            </a:pPr>
            <a:r>
              <a:rPr lang="en-US" sz="2600" b="1" i="0" u="none" strike="noStrike" cap="none">
                <a:solidFill>
                  <a:schemeClr val="lt1"/>
                </a:solidFill>
                <a:latin typeface="Arial"/>
                <a:ea typeface="Arial"/>
                <a:cs typeface="Arial"/>
                <a:sym typeface="Arial"/>
              </a:rPr>
              <a:t>Silence, Resignation &amp; Perpetuation of Hazing</a:t>
            </a:r>
            <a:endParaRPr/>
          </a:p>
          <a:p>
            <a:pPr marL="0" marR="0" lvl="0" indent="0" algn="ctr" rtl="0">
              <a:lnSpc>
                <a:spcPct val="100000"/>
              </a:lnSpc>
              <a:spcBef>
                <a:spcPts val="0"/>
              </a:spcBef>
              <a:spcAft>
                <a:spcPts val="0"/>
              </a:spcAft>
              <a:buClr>
                <a:schemeClr val="lt1"/>
              </a:buClr>
              <a:buSzPts val="2600"/>
              <a:buFont typeface="Arial"/>
              <a:buNone/>
            </a:pPr>
            <a:r>
              <a:rPr lang="en-US" sz="2600" b="0" i="0" u="none" strike="noStrike" cap="none">
                <a:solidFill>
                  <a:schemeClr val="lt1"/>
                </a:solidFill>
                <a:latin typeface="Arial"/>
                <a:ea typeface="Arial"/>
                <a:cs typeface="Arial"/>
                <a:sym typeface="Arial"/>
              </a:rPr>
              <a:t>or</a:t>
            </a:r>
            <a:endParaRPr/>
          </a:p>
          <a:p>
            <a:pPr marL="0" marR="0" lvl="0" indent="0" algn="ctr" rtl="0">
              <a:lnSpc>
                <a:spcPct val="100000"/>
              </a:lnSpc>
              <a:spcBef>
                <a:spcPts val="0"/>
              </a:spcBef>
              <a:spcAft>
                <a:spcPts val="0"/>
              </a:spcAft>
              <a:buClr>
                <a:schemeClr val="lt1"/>
              </a:buClr>
              <a:buSzPts val="2600"/>
              <a:buFont typeface="Arial"/>
              <a:buNone/>
            </a:pPr>
            <a:r>
              <a:rPr lang="en-US" sz="2600" b="1" i="0" u="none" strike="noStrike" cap="none">
                <a:solidFill>
                  <a:schemeClr val="lt1"/>
                </a:solidFill>
                <a:latin typeface="Arial"/>
                <a:ea typeface="Arial"/>
                <a:cs typeface="Arial"/>
                <a:sym typeface="Arial"/>
              </a:rPr>
              <a:t>Speak Out &amp; Risk Exclusion</a:t>
            </a:r>
            <a:endParaRPr/>
          </a:p>
          <a:p>
            <a:pPr marL="0" marR="0" lvl="0" indent="0" algn="ctr" rtl="0">
              <a:lnSpc>
                <a:spcPct val="100000"/>
              </a:lnSpc>
              <a:spcBef>
                <a:spcPts val="0"/>
              </a:spcBef>
              <a:spcAft>
                <a:spcPts val="0"/>
              </a:spcAft>
              <a:buClr>
                <a:srgbClr val="000000"/>
              </a:buClr>
              <a:buSzPts val="2600"/>
              <a:buFont typeface="Arial"/>
              <a:buNone/>
            </a:pPr>
            <a:endParaRPr sz="26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2600"/>
              <a:buFont typeface="Arial"/>
              <a:buNone/>
            </a:pPr>
            <a:r>
              <a:rPr lang="en-US" sz="2600" b="1" i="0" u="none" strike="noStrike" cap="none">
                <a:solidFill>
                  <a:schemeClr val="lt1"/>
                </a:solidFill>
                <a:latin typeface="Arial"/>
                <a:ea typeface="Arial"/>
                <a:cs typeface="Arial"/>
                <a:sym typeface="Arial"/>
              </a:rPr>
              <a:t>Double Bind </a:t>
            </a:r>
            <a:endParaRPr/>
          </a:p>
          <a:p>
            <a:pPr marL="0" marR="0" lvl="0" indent="0" algn="ctr" rtl="0">
              <a:lnSpc>
                <a:spcPct val="100000"/>
              </a:lnSpc>
              <a:spcBef>
                <a:spcPts val="0"/>
              </a:spcBef>
              <a:spcAft>
                <a:spcPts val="0"/>
              </a:spcAft>
              <a:buClr>
                <a:schemeClr val="lt1"/>
              </a:buClr>
              <a:buSzPts val="2400"/>
              <a:buFont typeface="Arial"/>
              <a:buNone/>
            </a:pPr>
            <a:r>
              <a:rPr lang="en-US" sz="2400" b="0" i="0" u="none" strike="noStrike" cap="none">
                <a:solidFill>
                  <a:schemeClr val="lt1"/>
                </a:solidFill>
                <a:latin typeface="Arial"/>
                <a:ea typeface="Arial"/>
                <a:cs typeface="Arial"/>
                <a:sym typeface="Arial"/>
              </a:rPr>
              <a:t>  “Lose-Lose” Situation</a:t>
            </a:r>
            <a:endParaRPr/>
          </a:p>
          <a:p>
            <a:pPr marL="0" marR="0" lvl="0" indent="0" algn="ctr" rtl="0">
              <a:lnSpc>
                <a:spcPct val="100000"/>
              </a:lnSpc>
              <a:spcBef>
                <a:spcPts val="0"/>
              </a:spcBef>
              <a:spcAft>
                <a:spcPts val="0"/>
              </a:spcAft>
              <a:buClr>
                <a:schemeClr val="lt1"/>
              </a:buClr>
              <a:buSzPts val="2400"/>
              <a:buFont typeface="Arial"/>
              <a:buNone/>
            </a:pPr>
            <a:r>
              <a:rPr lang="en-US" sz="2400" b="0" i="0" u="none" strike="noStrike" cap="none">
                <a:solidFill>
                  <a:schemeClr val="lt1"/>
                </a:solidFill>
                <a:latin typeface="Arial"/>
                <a:ea typeface="Arial"/>
                <a:cs typeface="Arial"/>
                <a:sym typeface="Arial"/>
              </a:rPr>
              <a:t>    Illusion of Choice</a:t>
            </a:r>
            <a:endParaRPr/>
          </a:p>
          <a:p>
            <a:pPr marL="0" marR="0" lvl="0" indent="0" algn="ctr" rtl="0">
              <a:lnSpc>
                <a:spcPct val="100000"/>
              </a:lnSpc>
              <a:spcBef>
                <a:spcPts val="0"/>
              </a:spcBef>
              <a:spcAft>
                <a:spcPts val="0"/>
              </a:spcAft>
              <a:buClr>
                <a:srgbClr val="000000"/>
              </a:buClr>
              <a:buSzPts val="2600"/>
              <a:buFont typeface="Arial"/>
              <a:buNone/>
            </a:pPr>
            <a:endParaRPr sz="2600" b="1" i="0" u="none" strike="noStrike" cap="none">
              <a:solidFill>
                <a:schemeClr val="lt1"/>
              </a:solidFill>
              <a:latin typeface="Arial"/>
              <a:ea typeface="Arial"/>
              <a:cs typeface="Arial"/>
              <a:sym typeface="Arial"/>
            </a:endParaRPr>
          </a:p>
          <a:p>
            <a:pPr marL="1828800" marR="0" lvl="4" indent="0" algn="l"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Arial"/>
              <a:ea typeface="Arial"/>
              <a:cs typeface="Arial"/>
              <a:sym typeface="Arial"/>
            </a:endParaRPr>
          </a:p>
        </p:txBody>
      </p:sp>
      <p:pic>
        <p:nvPicPr>
          <p:cNvPr id="381" name="Google Shape;381;p25"/>
          <p:cNvPicPr preferRelativeResize="0"/>
          <p:nvPr/>
        </p:nvPicPr>
        <p:blipFill rotWithShape="1">
          <a:blip r:embed="rId4">
            <a:alphaModFix/>
          </a:blip>
          <a:srcRect/>
          <a:stretch/>
        </p:blipFill>
        <p:spPr>
          <a:xfrm>
            <a:off x="6557279" y="2154065"/>
            <a:ext cx="4626922" cy="2495401"/>
          </a:xfrm>
          <a:prstGeom prst="rect">
            <a:avLst/>
          </a:prstGeom>
          <a:noFill/>
          <a:ln w="38100" cap="flat" cmpd="sng">
            <a:solidFill>
              <a:srgbClr val="FFFF00"/>
            </a:solidFill>
            <a:prstDash val="solid"/>
            <a:miter lim="800000"/>
            <a:headEnd type="none" w="sm" len="sm"/>
            <a:tailEnd type="none" w="sm" len="sm"/>
          </a:ln>
          <a:effectLst>
            <a:outerShdw blurRad="292100" dist="101600" dir="2700000" algn="ctr" rotWithShape="0">
              <a:schemeClr val="dk1">
                <a:alpha val="60000"/>
              </a:schemeClr>
            </a:outerShdw>
          </a:effectLst>
        </p:spPr>
      </p:pic>
      <p:sp>
        <p:nvSpPr>
          <p:cNvPr id="382" name="Google Shape;382;p25"/>
          <p:cNvSpPr/>
          <p:nvPr/>
        </p:nvSpPr>
        <p:spPr>
          <a:xfrm>
            <a:off x="5805113" y="4856672"/>
            <a:ext cx="6096000"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lt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26"/>
          <p:cNvSpPr/>
          <p:nvPr/>
        </p:nvSpPr>
        <p:spPr>
          <a:xfrm>
            <a:off x="228600" y="350274"/>
            <a:ext cx="11734800" cy="6248400"/>
          </a:xfrm>
          <a:prstGeom prst="rect">
            <a:avLst/>
          </a:prstGeom>
          <a:noFill/>
          <a:ln w="25400" cap="flat" cmpd="sng">
            <a:solidFill>
              <a:srgbClr val="EDF4F6"/>
            </a:solidFill>
            <a:prstDash val="solid"/>
            <a:round/>
            <a:headEnd type="none" w="sm" len="sm"/>
            <a:tailEnd type="none" w="sm" len="sm"/>
          </a:ln>
          <a:effectLst>
            <a:outerShdw blurRad="88900" dist="63500" dir="5400000" algn="ctr" rotWithShape="0">
              <a:srgbClr val="000000">
                <a:alpha val="4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89" name="Google Shape;389;p26"/>
          <p:cNvSpPr txBox="1"/>
          <p:nvPr/>
        </p:nvSpPr>
        <p:spPr>
          <a:xfrm>
            <a:off x="46250" y="386077"/>
            <a:ext cx="12167087" cy="1015663"/>
          </a:xfrm>
          <a:prstGeom prst="rect">
            <a:avLst/>
          </a:prstGeom>
          <a:noFill/>
          <a:ln>
            <a:noFill/>
          </a:ln>
          <a:effectLst>
            <a:outerShdw blurRad="50800" dist="165100" dir="2700000" algn="tl" rotWithShape="0">
              <a:schemeClr val="dk1">
                <a:alpha val="84313"/>
              </a:schemeClr>
            </a:outerShdw>
          </a:effectLst>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6000"/>
              <a:buFont typeface="Calibri"/>
              <a:buNone/>
            </a:pPr>
            <a:endParaRPr sz="6000" b="1" i="0" u="none" strike="noStrike" cap="none">
              <a:solidFill>
                <a:srgbClr val="FFFF00"/>
              </a:solidFill>
              <a:latin typeface="Arial"/>
              <a:ea typeface="Arial"/>
              <a:cs typeface="Arial"/>
              <a:sym typeface="Arial"/>
            </a:endParaRPr>
          </a:p>
        </p:txBody>
      </p:sp>
      <p:sp>
        <p:nvSpPr>
          <p:cNvPr id="390" name="Google Shape;390;p26"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391" name="Google Shape;391;p26"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392" name="Google Shape;392;p26"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393" name="Google Shape;393;p26"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394" name="Google Shape;394;p26"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395" name="Google Shape;395;p26"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pic>
        <p:nvPicPr>
          <p:cNvPr id="396" name="Google Shape;396;p26"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397" name="Google Shape;397;p26"/>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3600"/>
              <a:buFont typeface="Calibri"/>
              <a:buNone/>
            </a:pPr>
            <a:endParaRPr sz="3600" b="0" i="0" u="none" strike="noStrike" cap="none">
              <a:solidFill>
                <a:srgbClr val="F8F8F8"/>
              </a:solidFill>
              <a:latin typeface="Arial"/>
              <a:ea typeface="Arial"/>
              <a:cs typeface="Arial"/>
              <a:sym typeface="Arial"/>
            </a:endParaRPr>
          </a:p>
        </p:txBody>
      </p:sp>
      <p:sp>
        <p:nvSpPr>
          <p:cNvPr id="398" name="Google Shape;398;p26"/>
          <p:cNvSpPr/>
          <p:nvPr/>
        </p:nvSpPr>
        <p:spPr>
          <a:xfrm>
            <a:off x="5839968" y="4744227"/>
            <a:ext cx="6096000" cy="36933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1" i="0" u="none" strike="noStrike" cap="none">
              <a:solidFill>
                <a:srgbClr val="FFFFFF"/>
              </a:solidFill>
              <a:latin typeface="Arial"/>
              <a:ea typeface="Arial"/>
              <a:cs typeface="Arial"/>
              <a:sym typeface="Arial"/>
            </a:endParaRPr>
          </a:p>
        </p:txBody>
      </p:sp>
      <p:sp>
        <p:nvSpPr>
          <p:cNvPr id="399" name="Google Shape;399;p26"/>
          <p:cNvSpPr txBox="1"/>
          <p:nvPr/>
        </p:nvSpPr>
        <p:spPr>
          <a:xfrm>
            <a:off x="6003634" y="1645034"/>
            <a:ext cx="184730" cy="9233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5400"/>
              <a:buFont typeface="Calibri"/>
              <a:buNone/>
            </a:pPr>
            <a:endParaRPr sz="5400" b="0" i="0" u="none" strike="noStrike" cap="none">
              <a:solidFill>
                <a:srgbClr val="FFFFFF"/>
              </a:solidFill>
              <a:latin typeface="Arial"/>
              <a:ea typeface="Arial"/>
              <a:cs typeface="Arial"/>
              <a:sym typeface="Arial"/>
            </a:endParaRPr>
          </a:p>
        </p:txBody>
      </p:sp>
      <p:sp>
        <p:nvSpPr>
          <p:cNvPr id="400" name="Google Shape;400;p26"/>
          <p:cNvSpPr txBox="1"/>
          <p:nvPr/>
        </p:nvSpPr>
        <p:spPr>
          <a:xfrm>
            <a:off x="-24914" y="395488"/>
            <a:ext cx="12192000" cy="1015663"/>
          </a:xfrm>
          <a:prstGeom prst="rect">
            <a:avLst/>
          </a:prstGeom>
          <a:noFill/>
          <a:ln>
            <a:noFill/>
          </a:ln>
          <a:effectLst>
            <a:outerShdw blurRad="76200" dist="12700" dir="8100000" sy="-23000" kx="800400" ky="800400" algn="br" rotWithShape="0">
              <a:srgbClr val="000000">
                <a:alpha val="20000"/>
              </a:srgbClr>
            </a:outerShdw>
          </a:effectLst>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6000"/>
              <a:buFont typeface="Arial"/>
              <a:buNone/>
            </a:pPr>
            <a:r>
              <a:rPr lang="en-US" sz="6000" b="1" i="0" u="none" strike="noStrike" cap="none">
                <a:solidFill>
                  <a:srgbClr val="FFFF00"/>
                </a:solidFill>
                <a:latin typeface="Arial"/>
                <a:ea typeface="Arial"/>
                <a:cs typeface="Arial"/>
                <a:sym typeface="Arial"/>
              </a:rPr>
              <a:t>Laing - on the Double Bind</a:t>
            </a:r>
            <a:endParaRPr/>
          </a:p>
        </p:txBody>
      </p:sp>
      <p:pic>
        <p:nvPicPr>
          <p:cNvPr id="401" name="Google Shape;401;p26"/>
          <p:cNvPicPr preferRelativeResize="0"/>
          <p:nvPr/>
        </p:nvPicPr>
        <p:blipFill rotWithShape="1">
          <a:blip r:embed="rId4">
            <a:alphaModFix/>
          </a:blip>
          <a:srcRect/>
          <a:stretch/>
        </p:blipFill>
        <p:spPr>
          <a:xfrm>
            <a:off x="8158742" y="1498059"/>
            <a:ext cx="2496006" cy="4393841"/>
          </a:xfrm>
          <a:prstGeom prst="rect">
            <a:avLst/>
          </a:prstGeom>
          <a:noFill/>
          <a:ln w="38100" cap="flat" cmpd="sng">
            <a:solidFill>
              <a:srgbClr val="FFFF00"/>
            </a:solidFill>
            <a:prstDash val="solid"/>
            <a:miter lim="800000"/>
            <a:headEnd type="none" w="sm" len="sm"/>
            <a:tailEnd type="none" w="sm" len="sm"/>
          </a:ln>
          <a:effectLst>
            <a:outerShdw blurRad="254000" dist="215900" dir="2700000" algn="ctr" rotWithShape="0">
              <a:schemeClr val="dk1">
                <a:alpha val="81568"/>
              </a:schemeClr>
            </a:outerShdw>
          </a:effectLst>
        </p:spPr>
      </p:pic>
      <p:sp>
        <p:nvSpPr>
          <p:cNvPr id="402" name="Google Shape;402;p26"/>
          <p:cNvSpPr/>
          <p:nvPr/>
        </p:nvSpPr>
        <p:spPr>
          <a:xfrm>
            <a:off x="307757" y="1546968"/>
            <a:ext cx="6569765" cy="440120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2800"/>
              <a:buFont typeface="Arial"/>
              <a:buNone/>
            </a:pPr>
            <a:r>
              <a:rPr lang="en-US" sz="2800" b="0" i="1" u="none" strike="noStrike" cap="none">
                <a:solidFill>
                  <a:srgbClr val="FFFFFF"/>
                </a:solidFill>
                <a:latin typeface="Arial"/>
                <a:ea typeface="Arial"/>
                <a:cs typeface="Arial"/>
                <a:sym typeface="Arial"/>
              </a:rPr>
              <a:t>“They are playing a game…                                       They are playing at playing a game… </a:t>
            </a:r>
            <a:endParaRPr/>
          </a:p>
          <a:p>
            <a:pPr marL="0" marR="0" lvl="0" indent="0" algn="l" rtl="0">
              <a:lnSpc>
                <a:spcPct val="100000"/>
              </a:lnSpc>
              <a:spcBef>
                <a:spcPts val="0"/>
              </a:spcBef>
              <a:spcAft>
                <a:spcPts val="0"/>
              </a:spcAft>
              <a:buClr>
                <a:schemeClr val="dk1"/>
              </a:buClr>
              <a:buSzPts val="2800"/>
              <a:buFont typeface="Calibri"/>
              <a:buNone/>
            </a:pPr>
            <a:endParaRPr sz="2800" b="0" i="1" u="none" strike="noStrike" cap="none">
              <a:solidFill>
                <a:srgbClr val="FFFFFF"/>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2800"/>
              <a:buFont typeface="Arial"/>
              <a:buNone/>
            </a:pPr>
            <a:r>
              <a:rPr lang="en-US" sz="2800" b="0" i="1" u="none" strike="noStrike" cap="none">
                <a:solidFill>
                  <a:srgbClr val="FFFFFF"/>
                </a:solidFill>
                <a:latin typeface="Arial"/>
                <a:ea typeface="Arial"/>
                <a:cs typeface="Arial"/>
                <a:sym typeface="Arial"/>
              </a:rPr>
              <a:t>If I show them I see they are, I shall break the rules and they will punish me.</a:t>
            </a:r>
            <a:endParaRPr/>
          </a:p>
          <a:p>
            <a:pPr marL="0" marR="0" lvl="0" indent="0" algn="ctr" rtl="0">
              <a:lnSpc>
                <a:spcPct val="100000"/>
              </a:lnSpc>
              <a:spcBef>
                <a:spcPts val="0"/>
              </a:spcBef>
              <a:spcAft>
                <a:spcPts val="0"/>
              </a:spcAft>
              <a:buClr>
                <a:schemeClr val="dk1"/>
              </a:buClr>
              <a:buSzPts val="2800"/>
              <a:buFont typeface="Calibri"/>
              <a:buNone/>
            </a:pPr>
            <a:endParaRPr sz="2800" b="0" i="1" u="none" strike="noStrike" cap="none">
              <a:solidFill>
                <a:srgbClr val="FFFFFF"/>
              </a:solidFill>
              <a:latin typeface="Arial"/>
              <a:ea typeface="Arial"/>
              <a:cs typeface="Arial"/>
              <a:sym typeface="Arial"/>
            </a:endParaRPr>
          </a:p>
          <a:p>
            <a:pPr marL="0" marR="0" lvl="0" indent="0" algn="l" rtl="0">
              <a:lnSpc>
                <a:spcPct val="100000"/>
              </a:lnSpc>
              <a:spcBef>
                <a:spcPts val="0"/>
              </a:spcBef>
              <a:spcAft>
                <a:spcPts val="0"/>
              </a:spcAft>
              <a:buClr>
                <a:srgbClr val="FFFFFF"/>
              </a:buClr>
              <a:buSzPts val="2800"/>
              <a:buFont typeface="Arial"/>
              <a:buNone/>
            </a:pPr>
            <a:r>
              <a:rPr lang="en-US" sz="2800" b="0" i="1" u="none" strike="noStrike" cap="none">
                <a:solidFill>
                  <a:srgbClr val="FFFFFF"/>
                </a:solidFill>
                <a:latin typeface="Arial"/>
                <a:ea typeface="Arial"/>
                <a:cs typeface="Arial"/>
                <a:sym typeface="Arial"/>
              </a:rPr>
              <a:t> I must play their game, of not seeing I see their game.”</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8" name="Google Shape;408;p27"/>
          <p:cNvSpPr/>
          <p:nvPr/>
        </p:nvSpPr>
        <p:spPr>
          <a:xfrm>
            <a:off x="228600" y="350274"/>
            <a:ext cx="11734800" cy="6248400"/>
          </a:xfrm>
          <a:prstGeom prst="rect">
            <a:avLst/>
          </a:prstGeom>
          <a:noFill/>
          <a:ln w="25400" cap="flat" cmpd="sng">
            <a:solidFill>
              <a:srgbClr val="EDF4F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09" name="Google Shape;409;p27"/>
          <p:cNvSpPr txBox="1"/>
          <p:nvPr/>
        </p:nvSpPr>
        <p:spPr>
          <a:xfrm>
            <a:off x="0" y="413466"/>
            <a:ext cx="12167087" cy="9233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5400"/>
              <a:buFont typeface="Arial"/>
              <a:buNone/>
            </a:pPr>
            <a:r>
              <a:rPr lang="en-US" sz="5400" b="1" i="0" u="none" strike="noStrike" cap="none">
                <a:solidFill>
                  <a:srgbClr val="FFFF00"/>
                </a:solidFill>
                <a:latin typeface="Arial"/>
                <a:ea typeface="Arial"/>
                <a:cs typeface="Arial"/>
                <a:sym typeface="Arial"/>
              </a:rPr>
              <a:t>Diffusion of Responsibility</a:t>
            </a:r>
            <a:endParaRPr/>
          </a:p>
        </p:txBody>
      </p:sp>
      <p:sp>
        <p:nvSpPr>
          <p:cNvPr id="410" name="Google Shape;410;p27"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1" name="Google Shape;411;p27"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2" name="Google Shape;412;p27"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3" name="Google Shape;413;p27"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4" name="Google Shape;414;p27"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5" name="Google Shape;415;p27"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416" name="Google Shape;416;p27"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417" name="Google Shape;417;p27"/>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F8F8F8"/>
              </a:solidFill>
              <a:latin typeface="Arial"/>
              <a:ea typeface="Arial"/>
              <a:cs typeface="Arial"/>
              <a:sym typeface="Arial"/>
            </a:endParaRPr>
          </a:p>
        </p:txBody>
      </p:sp>
      <p:sp>
        <p:nvSpPr>
          <p:cNvPr id="418" name="Google Shape;418;p27"/>
          <p:cNvSpPr/>
          <p:nvPr/>
        </p:nvSpPr>
        <p:spPr>
          <a:xfrm>
            <a:off x="5839968" y="4744227"/>
            <a:ext cx="6096000" cy="36933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lt1"/>
              </a:solidFill>
              <a:latin typeface="Arial"/>
              <a:ea typeface="Arial"/>
              <a:cs typeface="Arial"/>
              <a:sym typeface="Arial"/>
            </a:endParaRPr>
          </a:p>
        </p:txBody>
      </p:sp>
      <p:sp>
        <p:nvSpPr>
          <p:cNvPr id="419" name="Google Shape;419;p27"/>
          <p:cNvSpPr/>
          <p:nvPr/>
        </p:nvSpPr>
        <p:spPr>
          <a:xfrm>
            <a:off x="368386" y="1375603"/>
            <a:ext cx="5842486" cy="477901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1" i="1"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2800"/>
              <a:buFont typeface="Arial"/>
              <a:buNone/>
            </a:pPr>
            <a:r>
              <a:rPr lang="en-US" sz="2800" b="1" i="1" u="none" strike="noStrike" cap="none">
                <a:solidFill>
                  <a:schemeClr val="lt1"/>
                </a:solidFill>
                <a:latin typeface="Arial"/>
                <a:ea typeface="Arial"/>
                <a:cs typeface="Arial"/>
                <a:sym typeface="Arial"/>
              </a:rPr>
              <a:t>Almost 80% say hazing bothers them …</a:t>
            </a:r>
            <a:endParaRPr/>
          </a:p>
          <a:p>
            <a:pPr marL="0" marR="0" lvl="0" indent="0" algn="ctr" rtl="0">
              <a:lnSpc>
                <a:spcPct val="100000"/>
              </a:lnSpc>
              <a:spcBef>
                <a:spcPts val="0"/>
              </a:spcBef>
              <a:spcAft>
                <a:spcPts val="0"/>
              </a:spcAft>
              <a:buClr>
                <a:srgbClr val="000000"/>
              </a:buClr>
              <a:buSzPts val="2800"/>
              <a:buFont typeface="Arial"/>
              <a:buNone/>
            </a:pPr>
            <a:endParaRPr sz="2800" b="1" i="1"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2800"/>
              <a:buFont typeface="Arial"/>
              <a:buNone/>
            </a:pPr>
            <a:r>
              <a:rPr lang="en-US" sz="2800" b="1" i="1" u="none" strike="noStrike" cap="none">
                <a:solidFill>
                  <a:schemeClr val="lt1"/>
                </a:solidFill>
                <a:latin typeface="Arial"/>
                <a:ea typeface="Arial"/>
                <a:cs typeface="Arial"/>
                <a:sym typeface="Arial"/>
              </a:rPr>
              <a:t>Only 20% say they try to stop it…</a:t>
            </a:r>
            <a:endParaRPr/>
          </a:p>
          <a:p>
            <a:pPr marL="0" marR="0" lvl="0" indent="0" algn="ctr" rtl="0">
              <a:lnSpc>
                <a:spcPct val="100000"/>
              </a:lnSpc>
              <a:spcBef>
                <a:spcPts val="0"/>
              </a:spcBef>
              <a:spcAft>
                <a:spcPts val="0"/>
              </a:spcAft>
              <a:buClr>
                <a:srgbClr val="000000"/>
              </a:buClr>
              <a:buSzPts val="3200"/>
              <a:buFont typeface="Arial"/>
              <a:buNone/>
            </a:pPr>
            <a:endParaRPr sz="3200" b="1" i="1"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2800"/>
              <a:buFont typeface="Arial"/>
              <a:buNone/>
            </a:pPr>
            <a:r>
              <a:rPr lang="en-US" sz="2800" b="1" i="1" u="none" strike="noStrike" cap="none">
                <a:solidFill>
                  <a:schemeClr val="lt1"/>
                </a:solidFill>
                <a:latin typeface="Arial"/>
                <a:ea typeface="Arial"/>
                <a:cs typeface="Arial"/>
                <a:sym typeface="Arial"/>
              </a:rPr>
              <a:t>Students recognize hazing as part of campus culture</a:t>
            </a:r>
            <a:endParaRPr/>
          </a:p>
          <a:p>
            <a:pPr marL="0" marR="0" lvl="0" indent="0" algn="ctr" rtl="0">
              <a:lnSpc>
                <a:spcPct val="100000"/>
              </a:lnSpc>
              <a:spcBef>
                <a:spcPts val="0"/>
              </a:spcBef>
              <a:spcAft>
                <a:spcPts val="0"/>
              </a:spcAft>
              <a:buClr>
                <a:srgbClr val="000000"/>
              </a:buClr>
              <a:buSzPts val="2400"/>
              <a:buFont typeface="Arial"/>
              <a:buNone/>
            </a:pPr>
            <a:endParaRPr sz="2400" b="0" i="1"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2400"/>
              <a:buFont typeface="Arial"/>
              <a:buNone/>
            </a:pPr>
            <a:r>
              <a:rPr lang="en-US" sz="2400" b="0" i="1" u="none" strike="noStrike" cap="none">
                <a:solidFill>
                  <a:schemeClr val="lt1"/>
                </a:solidFill>
                <a:latin typeface="Arial"/>
                <a:ea typeface="Arial"/>
                <a:cs typeface="Arial"/>
                <a:sym typeface="Arial"/>
              </a:rPr>
              <a:t>University of Maine Study</a:t>
            </a:r>
            <a:endParaRPr/>
          </a:p>
          <a:p>
            <a:pPr marL="0" marR="0" lvl="0" indent="0" algn="ctr" rtl="0">
              <a:lnSpc>
                <a:spcPct val="100000"/>
              </a:lnSpc>
              <a:spcBef>
                <a:spcPts val="0"/>
              </a:spcBef>
              <a:spcAft>
                <a:spcPts val="0"/>
              </a:spcAft>
              <a:buClr>
                <a:srgbClr val="000000"/>
              </a:buClr>
              <a:buSzPts val="3600"/>
              <a:buFont typeface="Arial"/>
              <a:buNone/>
            </a:pPr>
            <a:endParaRPr sz="3600" b="1" i="1"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600"/>
              <a:buFont typeface="Arial"/>
              <a:buNone/>
            </a:pPr>
            <a:endParaRPr sz="3600" b="1" i="1" u="none" strike="noStrike" cap="none">
              <a:solidFill>
                <a:schemeClr val="lt1"/>
              </a:solidFill>
              <a:latin typeface="Arial"/>
              <a:ea typeface="Arial"/>
              <a:cs typeface="Arial"/>
              <a:sym typeface="Arial"/>
            </a:endParaRPr>
          </a:p>
        </p:txBody>
      </p:sp>
      <p:pic>
        <p:nvPicPr>
          <p:cNvPr id="420" name="Google Shape;420;p27"/>
          <p:cNvPicPr preferRelativeResize="0"/>
          <p:nvPr/>
        </p:nvPicPr>
        <p:blipFill rotWithShape="1">
          <a:blip r:embed="rId4">
            <a:alphaModFix/>
          </a:blip>
          <a:srcRect/>
          <a:stretch/>
        </p:blipFill>
        <p:spPr>
          <a:xfrm>
            <a:off x="6787420" y="2001327"/>
            <a:ext cx="4572000" cy="3431437"/>
          </a:xfrm>
          <a:prstGeom prst="rect">
            <a:avLst/>
          </a:prstGeom>
          <a:noFill/>
          <a:ln w="28575" cap="flat" cmpd="sng">
            <a:solidFill>
              <a:srgbClr val="C00000"/>
            </a:solidFill>
            <a:prstDash val="solid"/>
            <a:round/>
            <a:headEnd type="none" w="sm" len="sm"/>
            <a:tailEnd type="none" w="sm" len="sm"/>
          </a:ln>
          <a:effectLst>
            <a:outerShdw blurRad="292100" dist="381000" dir="5400000" algn="ctr" rotWithShape="0">
              <a:srgbClr val="000000">
                <a:alpha val="20784"/>
              </a:srgbClr>
            </a:outerShdw>
            <a:reflection stA="45000" endPos="0" sy="-100000" algn="bl" rotWithShape="0"/>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28"/>
          <p:cNvSpPr/>
          <p:nvPr/>
        </p:nvSpPr>
        <p:spPr>
          <a:xfrm>
            <a:off x="228600" y="350274"/>
            <a:ext cx="11734800" cy="6248400"/>
          </a:xfrm>
          <a:prstGeom prst="rect">
            <a:avLst/>
          </a:prstGeom>
          <a:noFill/>
          <a:ln w="25400" cap="flat" cmpd="sng">
            <a:solidFill>
              <a:srgbClr val="EDF4F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27" name="Google Shape;427;p28"/>
          <p:cNvSpPr txBox="1"/>
          <p:nvPr/>
        </p:nvSpPr>
        <p:spPr>
          <a:xfrm>
            <a:off x="0" y="413466"/>
            <a:ext cx="12167087" cy="9233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5400"/>
              <a:buFont typeface="Arial"/>
              <a:buNone/>
            </a:pPr>
            <a:r>
              <a:rPr lang="en-US" sz="5400" b="1" i="0" u="none" strike="noStrike" cap="none">
                <a:solidFill>
                  <a:srgbClr val="FFFF00"/>
                </a:solidFill>
                <a:latin typeface="Arial"/>
                <a:ea typeface="Arial"/>
                <a:cs typeface="Arial"/>
                <a:sym typeface="Arial"/>
              </a:rPr>
              <a:t>Whistleblowers</a:t>
            </a:r>
            <a:endParaRPr/>
          </a:p>
        </p:txBody>
      </p:sp>
      <p:sp>
        <p:nvSpPr>
          <p:cNvPr id="428" name="Google Shape;428;p28"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29" name="Google Shape;429;p28"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30" name="Google Shape;430;p28"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31" name="Google Shape;431;p28"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32" name="Google Shape;432;p28"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33" name="Google Shape;433;p28"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434" name="Google Shape;434;p28"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435" name="Google Shape;435;p28"/>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F8F8F8"/>
              </a:solidFill>
              <a:latin typeface="Arial"/>
              <a:ea typeface="Arial"/>
              <a:cs typeface="Arial"/>
              <a:sym typeface="Arial"/>
            </a:endParaRPr>
          </a:p>
        </p:txBody>
      </p:sp>
      <p:sp>
        <p:nvSpPr>
          <p:cNvPr id="436" name="Google Shape;436;p28"/>
          <p:cNvSpPr/>
          <p:nvPr/>
        </p:nvSpPr>
        <p:spPr>
          <a:xfrm>
            <a:off x="5839968" y="4744227"/>
            <a:ext cx="6096000" cy="36933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lt1"/>
              </a:solidFill>
              <a:latin typeface="Arial"/>
              <a:ea typeface="Arial"/>
              <a:cs typeface="Arial"/>
              <a:sym typeface="Arial"/>
            </a:endParaRPr>
          </a:p>
        </p:txBody>
      </p:sp>
      <p:pic>
        <p:nvPicPr>
          <p:cNvPr id="437" name="Google Shape;437;p28"/>
          <p:cNvPicPr preferRelativeResize="0"/>
          <p:nvPr/>
        </p:nvPicPr>
        <p:blipFill rotWithShape="1">
          <a:blip r:embed="rId4">
            <a:alphaModFix/>
          </a:blip>
          <a:srcRect/>
          <a:stretch/>
        </p:blipFill>
        <p:spPr>
          <a:xfrm>
            <a:off x="6629400" y="1903125"/>
            <a:ext cx="4868829" cy="3659475"/>
          </a:xfrm>
          <a:prstGeom prst="rect">
            <a:avLst/>
          </a:prstGeom>
          <a:noFill/>
          <a:ln w="28575" cap="flat" cmpd="sng">
            <a:solidFill>
              <a:srgbClr val="FFFF00"/>
            </a:solidFill>
            <a:prstDash val="solid"/>
            <a:miter lim="800000"/>
            <a:headEnd type="none" w="sm" len="sm"/>
            <a:tailEnd type="none" w="sm" len="sm"/>
          </a:ln>
          <a:effectLst>
            <a:outerShdw blurRad="215900" dist="190500" dir="2700000" algn="tl" rotWithShape="0">
              <a:srgbClr val="000000">
                <a:alpha val="40000"/>
              </a:srgbClr>
            </a:outerShdw>
          </a:effectLst>
        </p:spPr>
      </p:pic>
      <p:sp>
        <p:nvSpPr>
          <p:cNvPr id="438" name="Google Shape;438;p28"/>
          <p:cNvSpPr txBox="1"/>
          <p:nvPr/>
        </p:nvSpPr>
        <p:spPr>
          <a:xfrm>
            <a:off x="395588" y="1662964"/>
            <a:ext cx="5908084" cy="4525963"/>
          </a:xfrm>
          <a:prstGeom prst="rect">
            <a:avLst/>
          </a:prstGeom>
          <a:noFill/>
          <a:ln>
            <a:noFill/>
          </a:ln>
        </p:spPr>
        <p:txBody>
          <a:bodyPr spcFirstLastPara="1" wrap="square" lIns="91425" tIns="45700" rIns="91425" bIns="45700" anchor="t" anchorCtr="0">
            <a:noAutofit/>
          </a:bodyPr>
          <a:lstStyle/>
          <a:p>
            <a:pPr marL="342900" marR="0" lvl="0" indent="-342900" algn="ctr" rtl="0">
              <a:lnSpc>
                <a:spcPct val="80000"/>
              </a:lnSpc>
              <a:spcBef>
                <a:spcPts val="0"/>
              </a:spcBef>
              <a:spcAft>
                <a:spcPts val="0"/>
              </a:spcAft>
              <a:buClr>
                <a:schemeClr val="dk1"/>
              </a:buClr>
              <a:buSzPts val="2240"/>
              <a:buFont typeface="Arial"/>
              <a:buNone/>
            </a:pPr>
            <a:endParaRPr sz="2400" b="0" i="1" u="none" strike="noStrike" cap="none">
              <a:solidFill>
                <a:schemeClr val="lt1"/>
              </a:solidFill>
              <a:latin typeface="Arial"/>
              <a:ea typeface="Arial"/>
              <a:cs typeface="Arial"/>
              <a:sym typeface="Arial"/>
            </a:endParaRPr>
          </a:p>
          <a:p>
            <a:pPr marL="342900" marR="0" lvl="0" indent="-342900" algn="ctr" rtl="0">
              <a:lnSpc>
                <a:spcPct val="80000"/>
              </a:lnSpc>
              <a:spcBef>
                <a:spcPts val="448"/>
              </a:spcBef>
              <a:spcAft>
                <a:spcPts val="0"/>
              </a:spcAft>
              <a:buClr>
                <a:schemeClr val="lt1"/>
              </a:buClr>
              <a:buSzPts val="2240"/>
              <a:buFont typeface="Arial"/>
              <a:buNone/>
            </a:pPr>
            <a:r>
              <a:rPr lang="en-US" sz="2400" b="0" i="1" u="none" strike="noStrike" cap="none">
                <a:solidFill>
                  <a:schemeClr val="lt1"/>
                </a:solidFill>
                <a:latin typeface="Arial"/>
                <a:ea typeface="Arial"/>
                <a:cs typeface="Arial"/>
                <a:sym typeface="Arial"/>
              </a:rPr>
              <a:t>Must overcome concerns that they will face retaliation or that the risks they take will be in vain</a:t>
            </a:r>
            <a:r>
              <a:rPr lang="en-US" sz="2400" b="0" i="0" u="none" strike="noStrike" cap="none">
                <a:solidFill>
                  <a:schemeClr val="lt1"/>
                </a:solidFill>
                <a:latin typeface="Arial"/>
                <a:ea typeface="Arial"/>
                <a:cs typeface="Arial"/>
                <a:sym typeface="Arial"/>
              </a:rPr>
              <a:t>…</a:t>
            </a:r>
            <a:r>
              <a:rPr lang="en-US" sz="2400" b="0" i="1" u="none" strike="noStrike" cap="none">
                <a:solidFill>
                  <a:schemeClr val="lt1"/>
                </a:solidFill>
                <a:latin typeface="Arial"/>
                <a:ea typeface="Arial"/>
                <a:cs typeface="Arial"/>
                <a:sym typeface="Arial"/>
              </a:rPr>
              <a:t>especially when their information proves significant </a:t>
            </a:r>
            <a:endParaRPr/>
          </a:p>
          <a:p>
            <a:pPr marL="342900" marR="0" lvl="0" indent="-342900" algn="ctr" rtl="0">
              <a:lnSpc>
                <a:spcPct val="80000"/>
              </a:lnSpc>
              <a:spcBef>
                <a:spcPts val="322"/>
              </a:spcBef>
              <a:spcAft>
                <a:spcPts val="0"/>
              </a:spcAft>
              <a:buClr>
                <a:schemeClr val="lt1"/>
              </a:buClr>
              <a:buSzPts val="1610"/>
              <a:buFont typeface="Arial"/>
              <a:buNone/>
            </a:pPr>
            <a:r>
              <a:rPr lang="en-US" sz="1610" b="0" i="1" u="none" strike="noStrike" cap="none">
                <a:solidFill>
                  <a:schemeClr val="lt1"/>
                </a:solidFill>
                <a:latin typeface="Arial"/>
                <a:ea typeface="Arial"/>
                <a:cs typeface="Arial"/>
                <a:sym typeface="Arial"/>
              </a:rPr>
              <a:t>Pope (2015)</a:t>
            </a:r>
            <a:endParaRPr/>
          </a:p>
          <a:p>
            <a:pPr marL="0" marR="0" lvl="0" indent="0" algn="ctr" rtl="0">
              <a:lnSpc>
                <a:spcPct val="80000"/>
              </a:lnSpc>
              <a:spcBef>
                <a:spcPts val="448"/>
              </a:spcBef>
              <a:spcAft>
                <a:spcPts val="0"/>
              </a:spcAft>
              <a:buClr>
                <a:schemeClr val="dk1"/>
              </a:buClr>
              <a:buSzPts val="2240"/>
              <a:buFont typeface="Arial"/>
              <a:buNone/>
            </a:pPr>
            <a:endParaRPr sz="2240" b="0" i="0" u="none" strike="noStrike" cap="none">
              <a:solidFill>
                <a:schemeClr val="lt1"/>
              </a:solidFill>
              <a:latin typeface="Arial"/>
              <a:ea typeface="Arial"/>
              <a:cs typeface="Arial"/>
              <a:sym typeface="Arial"/>
            </a:endParaRPr>
          </a:p>
          <a:p>
            <a:pPr marL="0" marR="0" lvl="0" indent="0" algn="ctr" rtl="0">
              <a:lnSpc>
                <a:spcPct val="80000"/>
              </a:lnSpc>
              <a:spcBef>
                <a:spcPts val="448"/>
              </a:spcBef>
              <a:spcAft>
                <a:spcPts val="0"/>
              </a:spcAft>
              <a:buClr>
                <a:schemeClr val="lt1"/>
              </a:buClr>
              <a:buSzPts val="2240"/>
              <a:buFont typeface="Arial"/>
              <a:buNone/>
            </a:pPr>
            <a:r>
              <a:rPr lang="en-US" sz="2400" b="0" i="1" u="none" strike="noStrike" cap="none">
                <a:solidFill>
                  <a:schemeClr val="lt1"/>
                </a:solidFill>
                <a:latin typeface="Arial"/>
                <a:ea typeface="Arial"/>
                <a:cs typeface="Arial"/>
                <a:sym typeface="Arial"/>
              </a:rPr>
              <a:t>95% of the cases where students identified their experience as hazing they did not report the events to campus officials </a:t>
            </a:r>
            <a:endParaRPr/>
          </a:p>
          <a:p>
            <a:pPr marL="0" marR="0" lvl="0" indent="0" algn="ctr" rtl="0">
              <a:lnSpc>
                <a:spcPct val="80000"/>
              </a:lnSpc>
              <a:spcBef>
                <a:spcPts val="336"/>
              </a:spcBef>
              <a:spcAft>
                <a:spcPts val="0"/>
              </a:spcAft>
              <a:buClr>
                <a:schemeClr val="dk1"/>
              </a:buClr>
              <a:buSzPts val="1680"/>
              <a:buFont typeface="Arial"/>
              <a:buNone/>
            </a:pPr>
            <a:endParaRPr sz="1679" b="0" i="0" u="none" strike="noStrike" cap="none">
              <a:solidFill>
                <a:schemeClr val="lt1"/>
              </a:solidFill>
              <a:latin typeface="Arial"/>
              <a:ea typeface="Arial"/>
              <a:cs typeface="Arial"/>
              <a:sym typeface="Arial"/>
            </a:endParaRPr>
          </a:p>
          <a:p>
            <a:pPr marL="0" marR="0" lvl="0" indent="0" algn="ctr" rtl="0">
              <a:lnSpc>
                <a:spcPct val="80000"/>
              </a:lnSpc>
              <a:spcBef>
                <a:spcPts val="336"/>
              </a:spcBef>
              <a:spcAft>
                <a:spcPts val="0"/>
              </a:spcAft>
              <a:buClr>
                <a:schemeClr val="lt1"/>
              </a:buClr>
              <a:buSzPts val="1679"/>
              <a:buFont typeface="Arial"/>
              <a:buNone/>
            </a:pPr>
            <a:r>
              <a:rPr lang="en-US" sz="1679" b="0" i="0" u="none" strike="noStrike" cap="none">
                <a:solidFill>
                  <a:schemeClr val="lt1"/>
                </a:solidFill>
                <a:latin typeface="Arial"/>
                <a:ea typeface="Arial"/>
                <a:cs typeface="Arial"/>
                <a:sym typeface="Arial"/>
              </a:rPr>
              <a:t>University of Maine study</a:t>
            </a:r>
            <a:endParaRPr/>
          </a:p>
          <a:p>
            <a:pPr marL="0" marR="0" lvl="0" indent="0" algn="ctr" rtl="0">
              <a:lnSpc>
                <a:spcPct val="80000"/>
              </a:lnSpc>
              <a:spcBef>
                <a:spcPts val="336"/>
              </a:spcBef>
              <a:spcAft>
                <a:spcPts val="0"/>
              </a:spcAft>
              <a:buClr>
                <a:schemeClr val="dk1"/>
              </a:buClr>
              <a:buSzPts val="1680"/>
              <a:buFont typeface="Arial"/>
              <a:buNone/>
            </a:pPr>
            <a:endParaRPr sz="1679" b="1" i="1" u="none" strike="noStrike" cap="non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444" name="Google Shape;444;p29"/>
          <p:cNvSpPr/>
          <p:nvPr/>
        </p:nvSpPr>
        <p:spPr>
          <a:xfrm>
            <a:off x="228600" y="350274"/>
            <a:ext cx="11734800" cy="6248400"/>
          </a:xfrm>
          <a:prstGeom prst="rect">
            <a:avLst/>
          </a:prstGeom>
          <a:noFill/>
          <a:ln w="25400" cap="flat" cmpd="sng">
            <a:solidFill>
              <a:srgbClr val="EDF4F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445" name="Google Shape;445;p29"/>
          <p:cNvSpPr txBox="1"/>
          <p:nvPr/>
        </p:nvSpPr>
        <p:spPr>
          <a:xfrm>
            <a:off x="0" y="413466"/>
            <a:ext cx="12167087" cy="9233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5400"/>
              <a:buFont typeface="Arial"/>
              <a:buNone/>
            </a:pPr>
            <a:r>
              <a:rPr lang="en-US" sz="5400" b="1" i="0" u="none" strike="noStrike" cap="none">
                <a:solidFill>
                  <a:srgbClr val="FFFF00"/>
                </a:solidFill>
                <a:latin typeface="Arial"/>
                <a:ea typeface="Arial"/>
                <a:cs typeface="Arial"/>
                <a:sym typeface="Arial"/>
              </a:rPr>
              <a:t>Whistleblower &amp; Victim</a:t>
            </a:r>
            <a:endParaRPr/>
          </a:p>
        </p:txBody>
      </p:sp>
      <p:sp>
        <p:nvSpPr>
          <p:cNvPr id="446" name="Google Shape;446;p29"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447" name="Google Shape;447;p29"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448" name="Google Shape;448;p29"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449" name="Google Shape;449;p29"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450" name="Google Shape;450;p29"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451" name="Google Shape;451;p29"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pic>
        <p:nvPicPr>
          <p:cNvPr id="452" name="Google Shape;452;p29"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453" name="Google Shape;453;p29"/>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3600"/>
              <a:buFont typeface="Calibri"/>
              <a:buNone/>
            </a:pPr>
            <a:endParaRPr sz="3600" b="0" i="0" u="none" strike="noStrike" cap="none">
              <a:solidFill>
                <a:srgbClr val="F8F8F8"/>
              </a:solidFill>
              <a:latin typeface="Arial"/>
              <a:ea typeface="Arial"/>
              <a:cs typeface="Arial"/>
              <a:sym typeface="Arial"/>
            </a:endParaRPr>
          </a:p>
        </p:txBody>
      </p:sp>
      <p:sp>
        <p:nvSpPr>
          <p:cNvPr id="454" name="Google Shape;454;p29"/>
          <p:cNvSpPr/>
          <p:nvPr/>
        </p:nvSpPr>
        <p:spPr>
          <a:xfrm>
            <a:off x="5839968" y="4744227"/>
            <a:ext cx="6096000" cy="36933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1" i="0" u="none" strike="noStrike" cap="none">
              <a:solidFill>
                <a:srgbClr val="FFFFFF"/>
              </a:solidFill>
              <a:latin typeface="Arial"/>
              <a:ea typeface="Arial"/>
              <a:cs typeface="Arial"/>
              <a:sym typeface="Arial"/>
            </a:endParaRPr>
          </a:p>
        </p:txBody>
      </p:sp>
      <p:sp>
        <p:nvSpPr>
          <p:cNvPr id="455" name="Google Shape;455;p29"/>
          <p:cNvSpPr/>
          <p:nvPr/>
        </p:nvSpPr>
        <p:spPr>
          <a:xfrm>
            <a:off x="228600" y="1715099"/>
            <a:ext cx="5892314" cy="415498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2400"/>
              <a:buFont typeface="Arial"/>
              <a:buNone/>
            </a:pPr>
            <a:r>
              <a:rPr lang="en-US" sz="2800" b="1" i="0" u="none" strike="noStrike" cap="none">
                <a:solidFill>
                  <a:srgbClr val="FFFFFF"/>
                </a:solidFill>
                <a:latin typeface="Arial"/>
                <a:ea typeface="Arial"/>
                <a:cs typeface="Arial"/>
                <a:sym typeface="Arial"/>
              </a:rPr>
              <a:t>When Acting on Own Behalf?</a:t>
            </a:r>
            <a:endParaRPr/>
          </a:p>
          <a:p>
            <a:pPr marL="0" marR="0" lvl="0" indent="0" algn="ctr" rtl="0">
              <a:lnSpc>
                <a:spcPct val="100000"/>
              </a:lnSpc>
              <a:spcBef>
                <a:spcPts val="0"/>
              </a:spcBef>
              <a:spcAft>
                <a:spcPts val="0"/>
              </a:spcAft>
              <a:buClr>
                <a:schemeClr val="dk1"/>
              </a:buClr>
              <a:buSzPts val="2400"/>
              <a:buFont typeface="Calibri"/>
              <a:buNone/>
            </a:pPr>
            <a:endParaRPr sz="2400" b="1" i="0" u="none" strike="noStrike" cap="none">
              <a:solidFill>
                <a:srgbClr val="FFFFFF"/>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2400"/>
              <a:buFont typeface="Arial"/>
              <a:buNone/>
            </a:pPr>
            <a:r>
              <a:rPr lang="en-US" sz="2800" b="0" i="0" u="none" strike="noStrike" cap="none">
                <a:solidFill>
                  <a:srgbClr val="FFFFFF"/>
                </a:solidFill>
                <a:latin typeface="Arial"/>
                <a:ea typeface="Arial"/>
                <a:cs typeface="Arial"/>
                <a:sym typeface="Arial"/>
              </a:rPr>
              <a:t>Jeopardy re: Team Status</a:t>
            </a:r>
            <a:endParaRPr/>
          </a:p>
          <a:p>
            <a:pPr marL="0" marR="0" lvl="0" indent="0" algn="ctr" rtl="0">
              <a:lnSpc>
                <a:spcPct val="100000"/>
              </a:lnSpc>
              <a:spcBef>
                <a:spcPts val="0"/>
              </a:spcBef>
              <a:spcAft>
                <a:spcPts val="0"/>
              </a:spcAft>
              <a:buClr>
                <a:srgbClr val="FFFFFF"/>
              </a:buClr>
              <a:buSzPts val="2400"/>
              <a:buFont typeface="Arial"/>
              <a:buNone/>
            </a:pPr>
            <a:r>
              <a:rPr lang="en-US" sz="2800" b="0" i="0" u="none" strike="noStrike" cap="none">
                <a:solidFill>
                  <a:srgbClr val="FFFFFF"/>
                </a:solidFill>
                <a:latin typeface="Arial"/>
                <a:ea typeface="Arial"/>
                <a:cs typeface="Arial"/>
                <a:sym typeface="Arial"/>
              </a:rPr>
              <a:t>&amp;</a:t>
            </a:r>
            <a:endParaRPr/>
          </a:p>
          <a:p>
            <a:pPr marL="0" marR="0" lvl="0" indent="0" algn="ctr" rtl="0">
              <a:lnSpc>
                <a:spcPct val="100000"/>
              </a:lnSpc>
              <a:spcBef>
                <a:spcPts val="0"/>
              </a:spcBef>
              <a:spcAft>
                <a:spcPts val="0"/>
              </a:spcAft>
              <a:buClr>
                <a:srgbClr val="FFFFFF"/>
              </a:buClr>
              <a:buSzPts val="2400"/>
              <a:buFont typeface="Arial"/>
              <a:buNone/>
            </a:pPr>
            <a:r>
              <a:rPr lang="en-US" sz="2800" b="0" i="0" u="none" strike="noStrike" cap="none">
                <a:solidFill>
                  <a:srgbClr val="FFFFFF"/>
                </a:solidFill>
                <a:latin typeface="Arial"/>
                <a:ea typeface="Arial"/>
                <a:cs typeface="Arial"/>
                <a:sym typeface="Arial"/>
              </a:rPr>
              <a:t>Shame re: Disclosure</a:t>
            </a:r>
            <a:endParaRPr/>
          </a:p>
          <a:p>
            <a:pPr marL="0" marR="0" lvl="0" indent="0" algn="ctr" rtl="0">
              <a:lnSpc>
                <a:spcPct val="100000"/>
              </a:lnSpc>
              <a:spcBef>
                <a:spcPts val="0"/>
              </a:spcBef>
              <a:spcAft>
                <a:spcPts val="0"/>
              </a:spcAft>
              <a:buClr>
                <a:srgbClr val="FFFFFF"/>
              </a:buClr>
              <a:buSzPts val="2400"/>
              <a:buFont typeface="Arial"/>
              <a:buNone/>
            </a:pPr>
            <a:endParaRPr sz="2400" b="0" i="0" u="none" strike="noStrike" cap="none">
              <a:solidFill>
                <a:srgbClr val="FFFFFF"/>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2400"/>
              <a:buFont typeface="Arial"/>
              <a:buNone/>
            </a:pPr>
            <a:r>
              <a:rPr lang="en-US" sz="2400" b="1" i="0" u="none" strike="noStrike" cap="none">
                <a:solidFill>
                  <a:srgbClr val="FFFFFF"/>
                </a:solidFill>
                <a:latin typeface="Arial"/>
                <a:ea typeface="Arial"/>
                <a:cs typeface="Arial"/>
                <a:sym typeface="Arial"/>
              </a:rPr>
              <a:t>Double Bind </a:t>
            </a:r>
            <a:endParaRPr/>
          </a:p>
          <a:p>
            <a:pPr marL="0" marR="0" lvl="0" indent="0" algn="ctr" rtl="0">
              <a:lnSpc>
                <a:spcPct val="100000"/>
              </a:lnSpc>
              <a:spcBef>
                <a:spcPts val="0"/>
              </a:spcBef>
              <a:spcAft>
                <a:spcPts val="0"/>
              </a:spcAft>
              <a:buClr>
                <a:srgbClr val="FFFFFF"/>
              </a:buClr>
              <a:buSzPts val="2400"/>
              <a:buFont typeface="Arial"/>
              <a:buNone/>
            </a:pPr>
            <a:r>
              <a:rPr lang="en-US" sz="2400" b="0" i="1" u="none" strike="noStrike" cap="none">
                <a:solidFill>
                  <a:srgbClr val="FFFFFF"/>
                </a:solidFill>
                <a:latin typeface="Arial"/>
                <a:ea typeface="Arial"/>
                <a:cs typeface="Arial"/>
                <a:sym typeface="Arial"/>
              </a:rPr>
              <a:t>Illusion of Choice</a:t>
            </a:r>
            <a:endParaRPr/>
          </a:p>
          <a:p>
            <a:pPr marL="0" marR="0" lvl="0" indent="0" algn="ctr" rtl="0">
              <a:lnSpc>
                <a:spcPct val="100000"/>
              </a:lnSpc>
              <a:spcBef>
                <a:spcPts val="0"/>
              </a:spcBef>
              <a:spcAft>
                <a:spcPts val="0"/>
              </a:spcAft>
              <a:buClr>
                <a:srgbClr val="FFFFFF"/>
              </a:buClr>
              <a:buSzPts val="2400"/>
              <a:buFont typeface="Arial"/>
              <a:buNone/>
            </a:pPr>
            <a:r>
              <a:rPr lang="en-US" sz="2400" b="0" i="1" u="none" strike="noStrike" cap="none">
                <a:solidFill>
                  <a:srgbClr val="FFFFFF"/>
                </a:solidFill>
                <a:latin typeface="Arial"/>
                <a:ea typeface="Arial"/>
                <a:cs typeface="Arial"/>
                <a:sym typeface="Arial"/>
              </a:rPr>
              <a:t>“Lose-Lose” Situation</a:t>
            </a:r>
            <a:endParaRPr/>
          </a:p>
          <a:p>
            <a:pPr marL="0" marR="0" lvl="0" indent="0" algn="ctr" rtl="0">
              <a:lnSpc>
                <a:spcPct val="100000"/>
              </a:lnSpc>
              <a:spcBef>
                <a:spcPts val="0"/>
              </a:spcBef>
              <a:spcAft>
                <a:spcPts val="0"/>
              </a:spcAft>
              <a:buClr>
                <a:srgbClr val="FFFFFF"/>
              </a:buClr>
              <a:buSzPts val="2400"/>
              <a:buFont typeface="Arial"/>
              <a:buNone/>
            </a:pPr>
            <a:endParaRPr sz="2400" b="0" i="0" u="none" strike="noStrike" cap="none">
              <a:solidFill>
                <a:srgbClr val="FFFFFF"/>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2400"/>
              <a:buFont typeface="Calibri"/>
              <a:buNone/>
            </a:pPr>
            <a:endParaRPr sz="2400" b="1" i="1" u="none" strike="noStrike" cap="none">
              <a:solidFill>
                <a:srgbClr val="FFFFFF"/>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2400"/>
              <a:buFont typeface="Calibri"/>
              <a:buNone/>
            </a:pPr>
            <a:endParaRPr sz="2400" b="1" i="1" u="none" strike="noStrike" cap="none">
              <a:solidFill>
                <a:srgbClr val="FFFFFF"/>
              </a:solidFill>
              <a:latin typeface="Arial"/>
              <a:ea typeface="Arial"/>
              <a:cs typeface="Arial"/>
              <a:sym typeface="Arial"/>
            </a:endParaRPr>
          </a:p>
        </p:txBody>
      </p:sp>
      <p:pic>
        <p:nvPicPr>
          <p:cNvPr id="456" name="Google Shape;456;p29"/>
          <p:cNvPicPr preferRelativeResize="0"/>
          <p:nvPr/>
        </p:nvPicPr>
        <p:blipFill rotWithShape="1">
          <a:blip r:embed="rId4">
            <a:alphaModFix/>
          </a:blip>
          <a:srcRect/>
          <a:stretch/>
        </p:blipFill>
        <p:spPr>
          <a:xfrm>
            <a:off x="6256397" y="1905000"/>
            <a:ext cx="5173603" cy="3785812"/>
          </a:xfrm>
          <a:prstGeom prst="rect">
            <a:avLst/>
          </a:prstGeom>
          <a:noFill/>
          <a:ln w="57150" cap="flat" cmpd="sng">
            <a:solidFill>
              <a:srgbClr val="FFFF00"/>
            </a:solidFill>
            <a:prstDash val="solid"/>
            <a:round/>
            <a:headEnd type="none" w="sm" len="sm"/>
            <a:tailEnd type="none" w="sm" len="sm"/>
          </a:ln>
          <a:effectLst>
            <a:reflection endPos="0" sy="-100000" algn="bl" rotWithShape="0"/>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2" name="Google Shape;462;p30"/>
          <p:cNvSpPr/>
          <p:nvPr/>
        </p:nvSpPr>
        <p:spPr>
          <a:xfrm>
            <a:off x="228600" y="350274"/>
            <a:ext cx="11734800" cy="6248400"/>
          </a:xfrm>
          <a:prstGeom prst="rect">
            <a:avLst/>
          </a:prstGeom>
          <a:noFill/>
          <a:ln w="25400" cap="flat" cmpd="sng">
            <a:solidFill>
              <a:srgbClr val="EDF4F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463" name="Google Shape;463;p30"/>
          <p:cNvSpPr txBox="1"/>
          <p:nvPr/>
        </p:nvSpPr>
        <p:spPr>
          <a:xfrm>
            <a:off x="0" y="413466"/>
            <a:ext cx="12167087" cy="9233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5400"/>
              <a:buFont typeface="Arial"/>
              <a:buNone/>
            </a:pPr>
            <a:r>
              <a:rPr lang="en-US" sz="5400" b="1" i="0" u="none" strike="noStrike" cap="none">
                <a:solidFill>
                  <a:srgbClr val="FFFF00"/>
                </a:solidFill>
                <a:latin typeface="Arial"/>
                <a:ea typeface="Arial"/>
                <a:cs typeface="Arial"/>
                <a:sym typeface="Arial"/>
              </a:rPr>
              <a:t>REMEDIES</a:t>
            </a:r>
            <a:endParaRPr/>
          </a:p>
        </p:txBody>
      </p:sp>
      <p:sp>
        <p:nvSpPr>
          <p:cNvPr id="464" name="Google Shape;464;p30"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465" name="Google Shape;465;p30"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466" name="Google Shape;466;p30"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467" name="Google Shape;467;p30"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468" name="Google Shape;468;p30"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469" name="Google Shape;469;p30"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pic>
        <p:nvPicPr>
          <p:cNvPr id="470" name="Google Shape;470;p30"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471" name="Google Shape;471;p30"/>
          <p:cNvSpPr/>
          <p:nvPr/>
        </p:nvSpPr>
        <p:spPr>
          <a:xfrm>
            <a:off x="215348" y="1678162"/>
            <a:ext cx="5855738" cy="397031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8F8F8"/>
              </a:buClr>
              <a:buSzPts val="3600"/>
              <a:buFont typeface="Arial"/>
              <a:buNone/>
            </a:pPr>
            <a:r>
              <a:rPr lang="en-US" sz="3600" b="0" i="0" u="none" strike="noStrike" cap="none">
                <a:solidFill>
                  <a:srgbClr val="F8F8F8"/>
                </a:solidFill>
                <a:latin typeface="Arial"/>
                <a:ea typeface="Arial"/>
                <a:cs typeface="Arial"/>
                <a:sym typeface="Arial"/>
              </a:rPr>
              <a:t>Education &amp; Training</a:t>
            </a:r>
            <a:endParaRPr/>
          </a:p>
          <a:p>
            <a:pPr marL="0" marR="0" lvl="0" indent="0" algn="ctr" rtl="0">
              <a:lnSpc>
                <a:spcPct val="100000"/>
              </a:lnSpc>
              <a:spcBef>
                <a:spcPts val="0"/>
              </a:spcBef>
              <a:spcAft>
                <a:spcPts val="0"/>
              </a:spcAft>
              <a:buClr>
                <a:schemeClr val="dk1"/>
              </a:buClr>
              <a:buSzPts val="3600"/>
              <a:buFont typeface="Calibri"/>
              <a:buNone/>
            </a:pPr>
            <a:endParaRPr sz="3600" b="0" i="0" u="none" strike="noStrike" cap="none">
              <a:solidFill>
                <a:srgbClr val="F8F8F8"/>
              </a:solidFill>
              <a:latin typeface="Arial"/>
              <a:ea typeface="Arial"/>
              <a:cs typeface="Arial"/>
              <a:sym typeface="Arial"/>
            </a:endParaRPr>
          </a:p>
          <a:p>
            <a:pPr marL="0" marR="0" lvl="0" indent="0" algn="ctr" rtl="0">
              <a:lnSpc>
                <a:spcPct val="100000"/>
              </a:lnSpc>
              <a:spcBef>
                <a:spcPts val="0"/>
              </a:spcBef>
              <a:spcAft>
                <a:spcPts val="0"/>
              </a:spcAft>
              <a:buClr>
                <a:srgbClr val="F8F8F8"/>
              </a:buClr>
              <a:buSzPts val="3600"/>
              <a:buFont typeface="Arial"/>
              <a:buNone/>
            </a:pPr>
            <a:r>
              <a:rPr lang="en-US" sz="3600" b="0" i="0" u="none" strike="noStrike" cap="none">
                <a:solidFill>
                  <a:srgbClr val="F8F8F8"/>
                </a:solidFill>
                <a:latin typeface="Arial"/>
                <a:ea typeface="Arial"/>
                <a:cs typeface="Arial"/>
                <a:sym typeface="Arial"/>
              </a:rPr>
              <a:t>LAWS</a:t>
            </a:r>
            <a:endParaRPr/>
          </a:p>
          <a:p>
            <a:pPr marL="0" marR="0" lvl="0" indent="0" algn="ctr" rtl="0">
              <a:lnSpc>
                <a:spcPct val="100000"/>
              </a:lnSpc>
              <a:spcBef>
                <a:spcPts val="0"/>
              </a:spcBef>
              <a:spcAft>
                <a:spcPts val="0"/>
              </a:spcAft>
              <a:buClr>
                <a:srgbClr val="F8F8F8"/>
              </a:buClr>
              <a:buSzPts val="3600"/>
              <a:buFont typeface="Arial"/>
              <a:buNone/>
            </a:pPr>
            <a:endParaRPr sz="3600" b="0" i="0" u="none" strike="noStrike" cap="none">
              <a:solidFill>
                <a:srgbClr val="F8F8F8"/>
              </a:solidFill>
              <a:latin typeface="Arial"/>
              <a:ea typeface="Arial"/>
              <a:cs typeface="Arial"/>
              <a:sym typeface="Arial"/>
            </a:endParaRPr>
          </a:p>
          <a:p>
            <a:pPr marL="0" marR="0" lvl="0" indent="0" algn="ctr" rtl="0">
              <a:lnSpc>
                <a:spcPct val="100000"/>
              </a:lnSpc>
              <a:spcBef>
                <a:spcPts val="0"/>
              </a:spcBef>
              <a:spcAft>
                <a:spcPts val="0"/>
              </a:spcAft>
              <a:buClr>
                <a:srgbClr val="F8F8F8"/>
              </a:buClr>
              <a:buSzPts val="3600"/>
              <a:buFont typeface="Arial"/>
              <a:buNone/>
            </a:pPr>
            <a:r>
              <a:rPr lang="en-US" sz="3600" b="0" i="0" u="none" strike="noStrike" cap="none">
                <a:solidFill>
                  <a:srgbClr val="F8F8F8"/>
                </a:solidFill>
                <a:latin typeface="Arial"/>
                <a:ea typeface="Arial"/>
                <a:cs typeface="Arial"/>
                <a:sym typeface="Arial"/>
              </a:rPr>
              <a:t>Organizational Response</a:t>
            </a:r>
            <a:endParaRPr/>
          </a:p>
          <a:p>
            <a:pPr marL="0" marR="0" lvl="0" indent="0" algn="ctr" rtl="0">
              <a:lnSpc>
                <a:spcPct val="100000"/>
              </a:lnSpc>
              <a:spcBef>
                <a:spcPts val="0"/>
              </a:spcBef>
              <a:spcAft>
                <a:spcPts val="0"/>
              </a:spcAft>
              <a:buClr>
                <a:schemeClr val="dk1"/>
              </a:buClr>
              <a:buSzPts val="3600"/>
              <a:buFont typeface="Calibri"/>
              <a:buNone/>
            </a:pPr>
            <a:endParaRPr sz="3600" b="0" i="0" u="none" strike="noStrike" cap="none">
              <a:solidFill>
                <a:srgbClr val="F8F8F8"/>
              </a:solidFill>
              <a:latin typeface="Arial"/>
              <a:ea typeface="Arial"/>
              <a:cs typeface="Arial"/>
              <a:sym typeface="Arial"/>
            </a:endParaRPr>
          </a:p>
          <a:p>
            <a:pPr marL="0" marR="0" lvl="0" indent="0" algn="ctr" rtl="0">
              <a:lnSpc>
                <a:spcPct val="100000"/>
              </a:lnSpc>
              <a:spcBef>
                <a:spcPts val="0"/>
              </a:spcBef>
              <a:spcAft>
                <a:spcPts val="0"/>
              </a:spcAft>
              <a:buClr>
                <a:srgbClr val="F8F8F8"/>
              </a:buClr>
              <a:buSzPts val="3600"/>
              <a:buFont typeface="Arial"/>
              <a:buNone/>
            </a:pPr>
            <a:r>
              <a:rPr lang="en-US" sz="3600" b="0" i="1" u="none" strike="noStrike" cap="none">
                <a:solidFill>
                  <a:srgbClr val="F8F8F8"/>
                </a:solidFill>
                <a:latin typeface="Arial"/>
                <a:ea typeface="Arial"/>
                <a:cs typeface="Arial"/>
                <a:sym typeface="Arial"/>
              </a:rPr>
              <a:t>“The Problem Continues”</a:t>
            </a:r>
            <a:endParaRPr/>
          </a:p>
        </p:txBody>
      </p:sp>
      <p:sp>
        <p:nvSpPr>
          <p:cNvPr id="472" name="Google Shape;472;p30"/>
          <p:cNvSpPr/>
          <p:nvPr/>
        </p:nvSpPr>
        <p:spPr>
          <a:xfrm>
            <a:off x="5839968" y="4744227"/>
            <a:ext cx="6096000" cy="36933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1" i="0" u="none" strike="noStrike" cap="none">
              <a:solidFill>
                <a:srgbClr val="FFFFFF"/>
              </a:solidFill>
              <a:latin typeface="Arial"/>
              <a:ea typeface="Arial"/>
              <a:cs typeface="Arial"/>
              <a:sym typeface="Arial"/>
            </a:endParaRPr>
          </a:p>
        </p:txBody>
      </p:sp>
      <p:sp>
        <p:nvSpPr>
          <p:cNvPr id="473" name="Google Shape;473;p30"/>
          <p:cNvSpPr/>
          <p:nvPr/>
        </p:nvSpPr>
        <p:spPr>
          <a:xfrm>
            <a:off x="228600" y="1643867"/>
            <a:ext cx="5867400" cy="523220"/>
          </a:xfrm>
          <a:prstGeom prst="rect">
            <a:avLst/>
          </a:prstGeom>
          <a:noFill/>
          <a:ln>
            <a:noFill/>
          </a:ln>
        </p:spPr>
        <p:txBody>
          <a:bodyPr spcFirstLastPara="1" wrap="square" lIns="91425" tIns="45700" rIns="91425" bIns="45700" anchor="t" anchorCtr="0">
            <a:noAutofit/>
          </a:bodyPr>
          <a:lstStyle/>
          <a:p>
            <a:pPr marL="1657350" marR="0" lvl="3" indent="-285750" algn="l" rtl="0">
              <a:lnSpc>
                <a:spcPct val="100000"/>
              </a:lnSpc>
              <a:spcBef>
                <a:spcPts val="0"/>
              </a:spcBef>
              <a:spcAft>
                <a:spcPts val="0"/>
              </a:spcAft>
              <a:buClr>
                <a:schemeClr val="dk1"/>
              </a:buClr>
              <a:buSzPts val="2800"/>
              <a:buFont typeface="Arial"/>
              <a:buNone/>
            </a:pPr>
            <a:endParaRPr sz="2800" b="0" i="0" u="none" strike="noStrike" cap="none">
              <a:solidFill>
                <a:srgbClr val="FFFFFF"/>
              </a:solidFill>
              <a:latin typeface="Arial"/>
              <a:ea typeface="Arial"/>
              <a:cs typeface="Arial"/>
              <a:sym typeface="Arial"/>
            </a:endParaRPr>
          </a:p>
        </p:txBody>
      </p:sp>
      <p:pic>
        <p:nvPicPr>
          <p:cNvPr id="474" name="Google Shape;474;p30"/>
          <p:cNvPicPr preferRelativeResize="0"/>
          <p:nvPr/>
        </p:nvPicPr>
        <p:blipFill rotWithShape="1">
          <a:blip r:embed="rId4">
            <a:alphaModFix/>
          </a:blip>
          <a:srcRect/>
          <a:stretch/>
        </p:blipFill>
        <p:spPr>
          <a:xfrm>
            <a:off x="7961253" y="1553909"/>
            <a:ext cx="2819459" cy="4218823"/>
          </a:xfrm>
          <a:prstGeom prst="rect">
            <a:avLst/>
          </a:prstGeom>
          <a:noFill/>
          <a:ln w="38100" cap="flat" cmpd="sng">
            <a:solidFill>
              <a:srgbClr val="FFFF00"/>
            </a:solidFill>
            <a:prstDash val="solid"/>
            <a:round/>
            <a:headEnd type="none" w="sm" len="sm"/>
            <a:tailEnd type="none" w="sm" len="sm"/>
          </a:ln>
          <a:effectLst>
            <a:outerShdw blurRad="304800" dist="495300" dir="2700000" algn="tl" rotWithShape="0">
              <a:srgbClr val="000000">
                <a:alpha val="40000"/>
              </a:srgbClr>
            </a:outerShdw>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sp>
        <p:nvSpPr>
          <p:cNvPr id="480" name="Google Shape;480;p31"/>
          <p:cNvSpPr/>
          <p:nvPr/>
        </p:nvSpPr>
        <p:spPr>
          <a:xfrm>
            <a:off x="228600" y="350274"/>
            <a:ext cx="11734800" cy="6248400"/>
          </a:xfrm>
          <a:prstGeom prst="rect">
            <a:avLst/>
          </a:prstGeom>
          <a:noFill/>
          <a:ln w="25400" cap="flat" cmpd="sng">
            <a:solidFill>
              <a:srgbClr val="EDF4F6"/>
            </a:solidFill>
            <a:prstDash val="solid"/>
            <a:round/>
            <a:headEnd type="none" w="sm" len="sm"/>
            <a:tailEnd type="none" w="sm" len="sm"/>
          </a:ln>
          <a:effectLst>
            <a:outerShdw blurRad="88900" dist="63500" dir="5400000" algn="ctr" rotWithShape="0">
              <a:srgbClr val="000000">
                <a:alpha val="4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81" name="Google Shape;481;p31"/>
          <p:cNvSpPr txBox="1"/>
          <p:nvPr/>
        </p:nvSpPr>
        <p:spPr>
          <a:xfrm>
            <a:off x="46250" y="386077"/>
            <a:ext cx="12167087" cy="1015663"/>
          </a:xfrm>
          <a:prstGeom prst="rect">
            <a:avLst/>
          </a:prstGeom>
          <a:noFill/>
          <a:ln>
            <a:noFill/>
          </a:ln>
          <a:effectLst>
            <a:outerShdw blurRad="50800" dist="165100" dir="2700000" algn="tl" rotWithShape="0">
              <a:schemeClr val="dk1">
                <a:alpha val="84313"/>
              </a:schemeClr>
            </a:outerShdw>
          </a:effectLst>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6000"/>
              <a:buFont typeface="Arial"/>
              <a:buNone/>
            </a:pPr>
            <a:endParaRPr sz="6000" b="1" i="0" u="none" strike="noStrike" cap="none">
              <a:solidFill>
                <a:srgbClr val="FFFF00"/>
              </a:solidFill>
              <a:latin typeface="Arial"/>
              <a:ea typeface="Arial"/>
              <a:cs typeface="Arial"/>
              <a:sym typeface="Arial"/>
            </a:endParaRPr>
          </a:p>
        </p:txBody>
      </p:sp>
      <p:sp>
        <p:nvSpPr>
          <p:cNvPr id="482" name="Google Shape;482;p31"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83" name="Google Shape;483;p31"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84" name="Google Shape;484;p31"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85" name="Google Shape;485;p31"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86" name="Google Shape;486;p31"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87" name="Google Shape;487;p31"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488" name="Google Shape;488;p31"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489" name="Google Shape;489;p31"/>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F8F8F8"/>
              </a:solidFill>
              <a:latin typeface="Arial"/>
              <a:ea typeface="Arial"/>
              <a:cs typeface="Arial"/>
              <a:sym typeface="Arial"/>
            </a:endParaRPr>
          </a:p>
        </p:txBody>
      </p:sp>
      <p:sp>
        <p:nvSpPr>
          <p:cNvPr id="490" name="Google Shape;490;p31"/>
          <p:cNvSpPr/>
          <p:nvPr/>
        </p:nvSpPr>
        <p:spPr>
          <a:xfrm>
            <a:off x="5839968" y="4744227"/>
            <a:ext cx="6096000" cy="36933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lt1"/>
              </a:solidFill>
              <a:latin typeface="Arial"/>
              <a:ea typeface="Arial"/>
              <a:cs typeface="Arial"/>
              <a:sym typeface="Arial"/>
            </a:endParaRPr>
          </a:p>
        </p:txBody>
      </p:sp>
      <p:sp>
        <p:nvSpPr>
          <p:cNvPr id="491" name="Google Shape;491;p31"/>
          <p:cNvSpPr txBox="1"/>
          <p:nvPr/>
        </p:nvSpPr>
        <p:spPr>
          <a:xfrm>
            <a:off x="6003634" y="1645034"/>
            <a:ext cx="184730" cy="9233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5400"/>
              <a:buFont typeface="Arial"/>
              <a:buNone/>
            </a:pPr>
            <a:endParaRPr sz="5400" b="0" i="0" u="none" strike="noStrike" cap="none">
              <a:solidFill>
                <a:schemeClr val="lt1"/>
              </a:solidFill>
              <a:latin typeface="Arial"/>
              <a:ea typeface="Arial"/>
              <a:cs typeface="Arial"/>
              <a:sym typeface="Arial"/>
            </a:endParaRPr>
          </a:p>
        </p:txBody>
      </p:sp>
      <p:sp>
        <p:nvSpPr>
          <p:cNvPr id="492" name="Google Shape;492;p31"/>
          <p:cNvSpPr txBox="1"/>
          <p:nvPr/>
        </p:nvSpPr>
        <p:spPr>
          <a:xfrm>
            <a:off x="0" y="334658"/>
            <a:ext cx="12192000" cy="9233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5400"/>
              <a:buFont typeface="Arial"/>
              <a:buNone/>
            </a:pPr>
            <a:r>
              <a:rPr lang="en-US" sz="5400" b="1" i="0" u="none" strike="noStrike" cap="none">
                <a:solidFill>
                  <a:srgbClr val="FFFF00"/>
                </a:solidFill>
                <a:latin typeface="Arial"/>
                <a:ea typeface="Arial"/>
                <a:cs typeface="Arial"/>
                <a:sym typeface="Arial"/>
              </a:rPr>
              <a:t>Hazing Awareness &amp; Education</a:t>
            </a:r>
            <a:endParaRPr/>
          </a:p>
        </p:txBody>
      </p:sp>
      <p:pic>
        <p:nvPicPr>
          <p:cNvPr id="493" name="Google Shape;493;p31"/>
          <p:cNvPicPr preferRelativeResize="0"/>
          <p:nvPr/>
        </p:nvPicPr>
        <p:blipFill rotWithShape="1">
          <a:blip r:embed="rId4">
            <a:alphaModFix/>
          </a:blip>
          <a:srcRect/>
          <a:stretch/>
        </p:blipFill>
        <p:spPr>
          <a:xfrm>
            <a:off x="3429066" y="1319346"/>
            <a:ext cx="5648739" cy="4383777"/>
          </a:xfrm>
          <a:prstGeom prst="rect">
            <a:avLst/>
          </a:prstGeom>
          <a:noFill/>
          <a:ln w="38100" cap="flat" cmpd="sng">
            <a:solidFill>
              <a:srgbClr val="FFFF00"/>
            </a:solidFill>
            <a:prstDash val="solid"/>
            <a:round/>
            <a:headEnd type="none" w="sm" len="sm"/>
            <a:tailEnd type="none" w="sm" len="sm"/>
          </a:ln>
          <a:effectLst>
            <a:outerShdw blurRad="368300" dist="381000" dir="2700000" algn="tl" rotWithShape="0">
              <a:srgbClr val="000000">
                <a:alpha val="40000"/>
              </a:srgbClr>
            </a:outerShdw>
          </a:effectLst>
        </p:spPr>
      </p:pic>
      <p:sp>
        <p:nvSpPr>
          <p:cNvPr id="494" name="Google Shape;494;p31"/>
          <p:cNvSpPr/>
          <p:nvPr/>
        </p:nvSpPr>
        <p:spPr>
          <a:xfrm>
            <a:off x="3695065" y="1371600"/>
            <a:ext cx="4530279" cy="369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r>
              <a:rPr lang="en-US" sz="1800" b="0" i="0" u="none" strike="noStrike" cap="none">
                <a:solidFill>
                  <a:schemeClr val="dk1"/>
                </a:solidFill>
                <a:latin typeface="Calibri"/>
                <a:ea typeface="Calibri"/>
                <a:cs typeface="Calibri"/>
                <a:sym typeface="Calibri"/>
              </a:rPr>
              <a:t>e.g., STEP UP! Bystander Intervention Program</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Google Shape;500;p32"/>
          <p:cNvSpPr/>
          <p:nvPr/>
        </p:nvSpPr>
        <p:spPr>
          <a:xfrm>
            <a:off x="228600" y="350274"/>
            <a:ext cx="11734800" cy="6248400"/>
          </a:xfrm>
          <a:prstGeom prst="rect">
            <a:avLst/>
          </a:prstGeom>
          <a:noFill/>
          <a:ln w="25400" cap="flat" cmpd="sng">
            <a:solidFill>
              <a:srgbClr val="EDF4F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01" name="Google Shape;501;p32"/>
          <p:cNvSpPr txBox="1"/>
          <p:nvPr/>
        </p:nvSpPr>
        <p:spPr>
          <a:xfrm>
            <a:off x="0" y="413466"/>
            <a:ext cx="12167087" cy="101566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6000"/>
              <a:buFont typeface="Arial"/>
              <a:buNone/>
            </a:pPr>
            <a:r>
              <a:rPr lang="en-US" sz="6000" b="1" i="0" u="none" strike="noStrike" cap="none">
                <a:solidFill>
                  <a:srgbClr val="FFFF00"/>
                </a:solidFill>
                <a:latin typeface="Arial"/>
                <a:ea typeface="Arial"/>
                <a:cs typeface="Arial"/>
                <a:sym typeface="Arial"/>
              </a:rPr>
              <a:t>Anti-Hazing Laws</a:t>
            </a:r>
            <a:endParaRPr/>
          </a:p>
        </p:txBody>
      </p:sp>
      <p:sp>
        <p:nvSpPr>
          <p:cNvPr id="502" name="Google Shape;502;p32"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03" name="Google Shape;503;p32"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04" name="Google Shape;504;p32"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05" name="Google Shape;505;p32"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06" name="Google Shape;506;p32"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07" name="Google Shape;507;p32"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508" name="Google Shape;508;p32"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509" name="Google Shape;509;p32"/>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F8F8F8"/>
              </a:solidFill>
              <a:latin typeface="Arial"/>
              <a:ea typeface="Arial"/>
              <a:cs typeface="Arial"/>
              <a:sym typeface="Arial"/>
            </a:endParaRPr>
          </a:p>
        </p:txBody>
      </p:sp>
      <p:sp>
        <p:nvSpPr>
          <p:cNvPr id="510" name="Google Shape;510;p32"/>
          <p:cNvSpPr/>
          <p:nvPr/>
        </p:nvSpPr>
        <p:spPr>
          <a:xfrm>
            <a:off x="5839968" y="4744227"/>
            <a:ext cx="6096000" cy="36933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lt1"/>
              </a:solidFill>
              <a:latin typeface="Arial"/>
              <a:ea typeface="Arial"/>
              <a:cs typeface="Arial"/>
              <a:sym typeface="Arial"/>
            </a:endParaRPr>
          </a:p>
        </p:txBody>
      </p:sp>
      <p:pic>
        <p:nvPicPr>
          <p:cNvPr id="511" name="Google Shape;511;p32"/>
          <p:cNvPicPr preferRelativeResize="0"/>
          <p:nvPr/>
        </p:nvPicPr>
        <p:blipFill rotWithShape="1">
          <a:blip r:embed="rId4">
            <a:alphaModFix/>
          </a:blip>
          <a:srcRect/>
          <a:stretch/>
        </p:blipFill>
        <p:spPr>
          <a:xfrm>
            <a:off x="3695700" y="2728747"/>
            <a:ext cx="4800600" cy="3117577"/>
          </a:xfrm>
          <a:prstGeom prst="rect">
            <a:avLst/>
          </a:prstGeom>
          <a:noFill/>
          <a:ln w="38100" cap="flat" cmpd="sng">
            <a:solidFill>
              <a:srgbClr val="FFFF00"/>
            </a:solidFill>
            <a:prstDash val="solid"/>
            <a:round/>
            <a:headEnd type="none" w="sm" len="sm"/>
            <a:tailEnd type="none" w="sm" len="sm"/>
          </a:ln>
          <a:effectLst>
            <a:outerShdw blurRad="50800" dist="50800" dir="5400000" sx="1000" sy="1000" algn="ctr" rotWithShape="0">
              <a:srgbClr val="1B1C11"/>
            </a:outerShdw>
          </a:effectLst>
        </p:spPr>
      </p:pic>
      <p:sp>
        <p:nvSpPr>
          <p:cNvPr id="512" name="Google Shape;512;p32"/>
          <p:cNvSpPr txBox="1"/>
          <p:nvPr/>
        </p:nvSpPr>
        <p:spPr>
          <a:xfrm>
            <a:off x="4541728" y="1645034"/>
            <a:ext cx="3108543" cy="9233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5400"/>
              <a:buFont typeface="Arial"/>
              <a:buNone/>
            </a:pPr>
            <a:r>
              <a:rPr lang="en-US" sz="5400" b="0" i="0" u="none" strike="noStrike" cap="none">
                <a:solidFill>
                  <a:schemeClr val="lt1"/>
                </a:solidFill>
                <a:latin typeface="Arial"/>
                <a:ea typeface="Arial"/>
                <a:cs typeface="Arial"/>
                <a:sym typeface="Arial"/>
              </a:rPr>
              <a:t>44 States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Google Shape;518;p33"/>
          <p:cNvSpPr/>
          <p:nvPr/>
        </p:nvSpPr>
        <p:spPr>
          <a:xfrm>
            <a:off x="228600" y="350274"/>
            <a:ext cx="11734800" cy="6248400"/>
          </a:xfrm>
          <a:prstGeom prst="rect">
            <a:avLst/>
          </a:prstGeom>
          <a:noFill/>
          <a:ln w="25400" cap="flat" cmpd="sng">
            <a:solidFill>
              <a:srgbClr val="EDF4F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19" name="Google Shape;519;p33"/>
          <p:cNvSpPr txBox="1"/>
          <p:nvPr/>
        </p:nvSpPr>
        <p:spPr>
          <a:xfrm>
            <a:off x="0" y="413466"/>
            <a:ext cx="12167087" cy="101566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6000"/>
              <a:buFont typeface="Arial"/>
              <a:buNone/>
            </a:pPr>
            <a:r>
              <a:rPr lang="en-US" sz="6000" b="1" i="0" u="none" strike="noStrike" cap="none">
                <a:solidFill>
                  <a:srgbClr val="FFFF00"/>
                </a:solidFill>
                <a:latin typeface="Arial"/>
                <a:ea typeface="Arial"/>
                <a:cs typeface="Arial"/>
                <a:sym typeface="Arial"/>
              </a:rPr>
              <a:t>Pennsylvania Hazing Statute</a:t>
            </a:r>
            <a:endParaRPr sz="6000" b="1" i="0" u="none" strike="noStrike" cap="none">
              <a:solidFill>
                <a:srgbClr val="FFFF00"/>
              </a:solidFill>
              <a:latin typeface="Arial"/>
              <a:ea typeface="Arial"/>
              <a:cs typeface="Arial"/>
              <a:sym typeface="Arial"/>
            </a:endParaRPr>
          </a:p>
        </p:txBody>
      </p:sp>
      <p:sp>
        <p:nvSpPr>
          <p:cNvPr id="520" name="Google Shape;520;p33"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21" name="Google Shape;521;p33"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22" name="Google Shape;522;p33"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23" name="Google Shape;523;p33"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24" name="Google Shape;524;p33"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25" name="Google Shape;525;p33"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526" name="Google Shape;526;p33"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527" name="Google Shape;527;p33"/>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F8F8F8"/>
              </a:solidFill>
              <a:latin typeface="Arial"/>
              <a:ea typeface="Arial"/>
              <a:cs typeface="Arial"/>
              <a:sym typeface="Arial"/>
            </a:endParaRPr>
          </a:p>
        </p:txBody>
      </p:sp>
      <p:sp>
        <p:nvSpPr>
          <p:cNvPr id="528" name="Google Shape;528;p33"/>
          <p:cNvSpPr/>
          <p:nvPr/>
        </p:nvSpPr>
        <p:spPr>
          <a:xfrm>
            <a:off x="5839968" y="4744227"/>
            <a:ext cx="6096000" cy="36933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lt1"/>
              </a:solidFill>
              <a:latin typeface="Arial"/>
              <a:ea typeface="Arial"/>
              <a:cs typeface="Arial"/>
              <a:sym typeface="Arial"/>
            </a:endParaRPr>
          </a:p>
        </p:txBody>
      </p:sp>
      <p:sp>
        <p:nvSpPr>
          <p:cNvPr id="529" name="Google Shape;529;p33"/>
          <p:cNvSpPr/>
          <p:nvPr/>
        </p:nvSpPr>
        <p:spPr>
          <a:xfrm>
            <a:off x="228600" y="1928590"/>
            <a:ext cx="11748052" cy="3744358"/>
          </a:xfrm>
          <a:prstGeom prst="rect">
            <a:avLst/>
          </a:prstGeom>
          <a:noFill/>
          <a:ln>
            <a:noFill/>
          </a:ln>
        </p:spPr>
        <p:txBody>
          <a:bodyPr spcFirstLastPara="1" wrap="square" lIns="91425" tIns="45700" rIns="91425" bIns="45700" anchor="t" anchorCtr="0">
            <a:noAutofit/>
          </a:bodyPr>
          <a:lstStyle/>
          <a:p>
            <a:pPr marL="0" marR="0" lvl="0" indent="0" algn="l" rtl="0">
              <a:lnSpc>
                <a:spcPct val="130000"/>
              </a:lnSpc>
              <a:spcBef>
                <a:spcPts val="0"/>
              </a:spcBef>
              <a:spcAft>
                <a:spcPts val="0"/>
              </a:spcAft>
              <a:buClr>
                <a:schemeClr val="dk1"/>
              </a:buClr>
              <a:buSzPts val="2400"/>
              <a:buFont typeface="Calibri"/>
              <a:buNone/>
            </a:pPr>
            <a:r>
              <a:rPr lang="en-US" sz="2000" b="0" i="0" u="none" strike="noStrike" cap="none">
                <a:solidFill>
                  <a:schemeClr val="lt1"/>
                </a:solidFill>
                <a:latin typeface="Calibri"/>
                <a:ea typeface="Calibri"/>
                <a:cs typeface="Calibri"/>
                <a:sym typeface="Calibri"/>
              </a:rPr>
              <a:t>Any action or situation which recklessly or intentionally </a:t>
            </a:r>
            <a:r>
              <a:rPr lang="en-US" sz="2000" b="1" i="0" u="sng" strike="noStrike" cap="none">
                <a:solidFill>
                  <a:schemeClr val="lt1"/>
                </a:solidFill>
                <a:latin typeface="Calibri"/>
                <a:ea typeface="Calibri"/>
                <a:cs typeface="Calibri"/>
                <a:sym typeface="Calibri"/>
              </a:rPr>
              <a:t>endangers the mental or physical health or safety </a:t>
            </a:r>
            <a:r>
              <a:rPr lang="en-US" sz="2000" b="0" i="0" u="none" strike="noStrike" cap="none">
                <a:solidFill>
                  <a:schemeClr val="lt1"/>
                </a:solidFill>
                <a:latin typeface="Calibri"/>
                <a:ea typeface="Calibri"/>
                <a:cs typeface="Calibri"/>
                <a:sym typeface="Calibri"/>
              </a:rPr>
              <a:t>of a student or which willfully </a:t>
            </a:r>
            <a:r>
              <a:rPr lang="en-US" sz="2000" b="1" i="0" u="sng" strike="noStrike" cap="none">
                <a:solidFill>
                  <a:schemeClr val="lt1"/>
                </a:solidFill>
                <a:latin typeface="Calibri"/>
                <a:ea typeface="Calibri"/>
                <a:cs typeface="Calibri"/>
                <a:sym typeface="Calibri"/>
              </a:rPr>
              <a:t>destroys or removes public or private property</a:t>
            </a:r>
            <a:r>
              <a:rPr lang="en-US" sz="2000" b="0" i="0" u="none" strike="noStrike" cap="none">
                <a:solidFill>
                  <a:schemeClr val="lt1"/>
                </a:solidFill>
                <a:latin typeface="Calibri"/>
                <a:ea typeface="Calibri"/>
                <a:cs typeface="Calibri"/>
                <a:sym typeface="Calibri"/>
              </a:rPr>
              <a:t> for the purpose of initiation or admission into or affiliation with, or as a condition for continued membership in, any organization operating under the sanction of or recognized as an organization by an institution of higher education.</a:t>
            </a:r>
            <a:r>
              <a:rPr lang="en-US" sz="2000" b="1" i="0" u="none" strike="noStrike" cap="none">
                <a:solidFill>
                  <a:schemeClr val="lt1"/>
                </a:solidFill>
                <a:latin typeface="Calibri"/>
                <a:ea typeface="Calibri"/>
                <a:cs typeface="Calibri"/>
                <a:sym typeface="Calibri"/>
              </a:rPr>
              <a:t> </a:t>
            </a:r>
            <a:r>
              <a:rPr lang="en-US" sz="2000" b="0" i="0" u="none" strike="noStrike" cap="none">
                <a:solidFill>
                  <a:schemeClr val="lt1"/>
                </a:solidFill>
                <a:latin typeface="Calibri"/>
                <a:ea typeface="Calibri"/>
                <a:cs typeface="Calibri"/>
                <a:sym typeface="Calibri"/>
              </a:rPr>
              <a:t>The term shall include, but not be limited to, any </a:t>
            </a:r>
            <a:r>
              <a:rPr lang="en-US" sz="2000" b="1" i="0" u="sng" strike="noStrike" cap="none">
                <a:solidFill>
                  <a:schemeClr val="lt1"/>
                </a:solidFill>
                <a:latin typeface="Calibri"/>
                <a:ea typeface="Calibri"/>
                <a:cs typeface="Calibri"/>
                <a:sym typeface="Calibri"/>
              </a:rPr>
              <a:t>brutality of a physical nature</a:t>
            </a:r>
            <a:r>
              <a:rPr lang="en-US" sz="2000" b="0" i="0" u="none" strike="noStrike" cap="none">
                <a:solidFill>
                  <a:schemeClr val="lt1"/>
                </a:solidFill>
                <a:latin typeface="Calibri"/>
                <a:ea typeface="Calibri"/>
                <a:cs typeface="Calibri"/>
                <a:sym typeface="Calibri"/>
              </a:rPr>
              <a:t>, such as whipping, beating, branding, forced calisthenics, exposure to the elements, </a:t>
            </a:r>
            <a:r>
              <a:rPr lang="en-US" sz="2000" b="1" i="0" u="sng" strike="noStrike" cap="none">
                <a:solidFill>
                  <a:schemeClr val="lt1"/>
                </a:solidFill>
                <a:latin typeface="Calibri"/>
                <a:ea typeface="Calibri"/>
                <a:cs typeface="Calibri"/>
                <a:sym typeface="Calibri"/>
              </a:rPr>
              <a:t>forced consumption of any food, liquor</a:t>
            </a:r>
            <a:r>
              <a:rPr lang="en-US" sz="2000" b="1" i="0" u="none" strike="noStrike" cap="none">
                <a:solidFill>
                  <a:schemeClr val="lt1"/>
                </a:solidFill>
                <a:latin typeface="Calibri"/>
                <a:ea typeface="Calibri"/>
                <a:cs typeface="Calibri"/>
                <a:sym typeface="Calibri"/>
              </a:rPr>
              <a:t>, </a:t>
            </a:r>
            <a:r>
              <a:rPr lang="en-US" sz="2000" b="1" i="0" u="sng" strike="noStrike" cap="none">
                <a:solidFill>
                  <a:schemeClr val="lt1"/>
                </a:solidFill>
                <a:latin typeface="Calibri"/>
                <a:ea typeface="Calibri"/>
                <a:cs typeface="Calibri"/>
                <a:sym typeface="Calibri"/>
              </a:rPr>
              <a:t>drug</a:t>
            </a:r>
            <a:r>
              <a:rPr lang="en-US" sz="2000" b="0" i="0" u="none" strike="noStrike" cap="none">
                <a:solidFill>
                  <a:schemeClr val="lt1"/>
                </a:solidFill>
                <a:latin typeface="Calibri"/>
                <a:ea typeface="Calibri"/>
                <a:cs typeface="Calibri"/>
                <a:sym typeface="Calibri"/>
              </a:rPr>
              <a:t> or other substance, or any other forced physical activity which could adversely affect the physical health and safety of the individual, and shall include any activity which would subject the individual to extreme mental stress, such as sleep deprivation, </a:t>
            </a:r>
            <a:r>
              <a:rPr lang="en-US" sz="2000" b="1" i="0" u="sng" strike="noStrike" cap="none">
                <a:solidFill>
                  <a:schemeClr val="lt1"/>
                </a:solidFill>
                <a:latin typeface="Calibri"/>
                <a:ea typeface="Calibri"/>
                <a:cs typeface="Calibri"/>
                <a:sym typeface="Calibri"/>
              </a:rPr>
              <a:t>forced exclusion from social contact</a:t>
            </a:r>
            <a:r>
              <a:rPr lang="en-US" sz="2000" b="0" i="0" u="none" strike="noStrike" cap="none">
                <a:solidFill>
                  <a:schemeClr val="lt1"/>
                </a:solidFill>
                <a:latin typeface="Calibri"/>
                <a:ea typeface="Calibri"/>
                <a:cs typeface="Calibri"/>
                <a:sym typeface="Calibri"/>
              </a:rPr>
              <a:t>, forced conduct which could result in extreme embarrassment, or any other forced activity which could </a:t>
            </a:r>
            <a:r>
              <a:rPr lang="en-US" sz="2000" b="1" i="0" u="sng" strike="noStrike" cap="none">
                <a:solidFill>
                  <a:schemeClr val="lt1"/>
                </a:solidFill>
                <a:latin typeface="Calibri"/>
                <a:ea typeface="Calibri"/>
                <a:cs typeface="Calibri"/>
                <a:sym typeface="Calibri"/>
              </a:rPr>
              <a:t>adversely affect the mental health or dignity of the individual</a:t>
            </a:r>
            <a:r>
              <a:rPr lang="en-US" sz="2000" b="0" i="0" u="none" strike="noStrike" cap="none">
                <a:solidFill>
                  <a:schemeClr val="lt1"/>
                </a:solidFill>
                <a:latin typeface="Calibri"/>
                <a:ea typeface="Calibri"/>
                <a:cs typeface="Calibri"/>
                <a:sym typeface="Calibri"/>
              </a:rPr>
              <a:t>, or any willful destruction or removal of public or private property.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sp>
        <p:nvSpPr>
          <p:cNvPr id="535" name="Google Shape;535;p34"/>
          <p:cNvSpPr/>
          <p:nvPr/>
        </p:nvSpPr>
        <p:spPr>
          <a:xfrm>
            <a:off x="228600" y="350274"/>
            <a:ext cx="11734800" cy="6248400"/>
          </a:xfrm>
          <a:prstGeom prst="rect">
            <a:avLst/>
          </a:prstGeom>
          <a:noFill/>
          <a:ln w="25400" cap="flat" cmpd="sng">
            <a:solidFill>
              <a:srgbClr val="EDF4F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536" name="Google Shape;536;p34"/>
          <p:cNvSpPr txBox="1"/>
          <p:nvPr/>
        </p:nvSpPr>
        <p:spPr>
          <a:xfrm>
            <a:off x="0" y="413466"/>
            <a:ext cx="12167087" cy="9233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5400"/>
              <a:buFont typeface="Arial"/>
              <a:buNone/>
            </a:pPr>
            <a:r>
              <a:rPr lang="en-US" sz="5400" b="1" i="0" u="none" strike="noStrike" cap="none">
                <a:solidFill>
                  <a:srgbClr val="FFFF00"/>
                </a:solidFill>
                <a:latin typeface="Arial"/>
                <a:ea typeface="Arial"/>
                <a:cs typeface="Arial"/>
                <a:sym typeface="Arial"/>
              </a:rPr>
              <a:t>Organizational Response</a:t>
            </a:r>
            <a:endParaRPr/>
          </a:p>
        </p:txBody>
      </p:sp>
      <p:sp>
        <p:nvSpPr>
          <p:cNvPr id="537" name="Google Shape;537;p34"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538" name="Google Shape;538;p34"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539" name="Google Shape;539;p34"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540" name="Google Shape;540;p34"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541" name="Google Shape;541;p34"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542" name="Google Shape;542;p34"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pic>
        <p:nvPicPr>
          <p:cNvPr id="543" name="Google Shape;543;p34"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544" name="Google Shape;544;p34"/>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3600"/>
              <a:buFont typeface="Calibri"/>
              <a:buNone/>
            </a:pPr>
            <a:endParaRPr sz="3600" b="0" i="0" u="none" strike="noStrike" cap="none">
              <a:solidFill>
                <a:srgbClr val="F8F8F8"/>
              </a:solidFill>
              <a:latin typeface="Arial"/>
              <a:ea typeface="Arial"/>
              <a:cs typeface="Arial"/>
              <a:sym typeface="Arial"/>
            </a:endParaRPr>
          </a:p>
        </p:txBody>
      </p:sp>
      <p:sp>
        <p:nvSpPr>
          <p:cNvPr id="545" name="Google Shape;545;p34"/>
          <p:cNvSpPr/>
          <p:nvPr/>
        </p:nvSpPr>
        <p:spPr>
          <a:xfrm>
            <a:off x="5839968" y="4744227"/>
            <a:ext cx="6096000" cy="36933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1" i="0" u="none" strike="noStrike" cap="none">
              <a:solidFill>
                <a:srgbClr val="FFFFFF"/>
              </a:solidFill>
              <a:latin typeface="Arial"/>
              <a:ea typeface="Arial"/>
              <a:cs typeface="Arial"/>
              <a:sym typeface="Arial"/>
            </a:endParaRPr>
          </a:p>
        </p:txBody>
      </p:sp>
      <p:sp>
        <p:nvSpPr>
          <p:cNvPr id="546" name="Google Shape;546;p34"/>
          <p:cNvSpPr/>
          <p:nvPr/>
        </p:nvSpPr>
        <p:spPr>
          <a:xfrm>
            <a:off x="-609600" y="1643867"/>
            <a:ext cx="7695836" cy="3539430"/>
          </a:xfrm>
          <a:prstGeom prst="rect">
            <a:avLst/>
          </a:prstGeom>
          <a:noFill/>
          <a:ln>
            <a:noFill/>
          </a:ln>
        </p:spPr>
        <p:txBody>
          <a:bodyPr spcFirstLastPara="1" wrap="square" lIns="91425" tIns="45700" rIns="91425" bIns="45700" anchor="t" anchorCtr="0">
            <a:noAutofit/>
          </a:bodyPr>
          <a:lstStyle/>
          <a:p>
            <a:pPr marL="1371600" marR="0" lvl="1" indent="0" algn="l" rtl="0">
              <a:lnSpc>
                <a:spcPct val="100000"/>
              </a:lnSpc>
              <a:spcBef>
                <a:spcPts val="0"/>
              </a:spcBef>
              <a:spcAft>
                <a:spcPts val="0"/>
              </a:spcAft>
              <a:buClr>
                <a:srgbClr val="FFFFFF"/>
              </a:buClr>
              <a:buSzPts val="2800"/>
              <a:buFont typeface="Arial"/>
              <a:buNone/>
            </a:pPr>
            <a:r>
              <a:rPr lang="en-US" sz="3200" b="0" i="0" u="none" strike="noStrike" cap="none">
                <a:solidFill>
                  <a:srgbClr val="FFFFFF"/>
                </a:solidFill>
                <a:latin typeface="Arial"/>
                <a:ea typeface="Arial"/>
                <a:cs typeface="Arial"/>
                <a:sym typeface="Arial"/>
              </a:rPr>
              <a:t>WILD CARD!!</a:t>
            </a:r>
            <a:endParaRPr/>
          </a:p>
          <a:p>
            <a:pPr marL="1657350" marR="0" lvl="1" indent="-285750" algn="l" rtl="0">
              <a:lnSpc>
                <a:spcPct val="100000"/>
              </a:lnSpc>
              <a:spcBef>
                <a:spcPts val="560"/>
              </a:spcBef>
              <a:spcAft>
                <a:spcPts val="0"/>
              </a:spcAft>
              <a:buClr>
                <a:schemeClr val="dk1"/>
              </a:buClr>
              <a:buSzPts val="2800"/>
              <a:buFont typeface="Arial"/>
              <a:buNone/>
            </a:pPr>
            <a:endParaRPr sz="3200" b="0" i="0" u="none" strike="noStrike" cap="none">
              <a:solidFill>
                <a:srgbClr val="FFFFFF"/>
              </a:solidFill>
              <a:latin typeface="Arial"/>
              <a:ea typeface="Arial"/>
              <a:cs typeface="Arial"/>
              <a:sym typeface="Arial"/>
            </a:endParaRPr>
          </a:p>
          <a:p>
            <a:pPr marL="1371600" marR="0" lvl="1" indent="0" algn="l" rtl="0">
              <a:lnSpc>
                <a:spcPct val="100000"/>
              </a:lnSpc>
              <a:spcBef>
                <a:spcPts val="560"/>
              </a:spcBef>
              <a:spcAft>
                <a:spcPts val="0"/>
              </a:spcAft>
              <a:buClr>
                <a:srgbClr val="FFFFFF"/>
              </a:buClr>
              <a:buSzPts val="3200"/>
              <a:buFont typeface="Arial"/>
              <a:buNone/>
            </a:pPr>
            <a:r>
              <a:rPr lang="en-US" sz="3200" b="0" i="0" u="none" strike="noStrike" cap="none">
                <a:solidFill>
                  <a:srgbClr val="FFFFFF"/>
                </a:solidFill>
                <a:latin typeface="Arial"/>
                <a:ea typeface="Arial"/>
                <a:cs typeface="Arial"/>
                <a:sym typeface="Arial"/>
              </a:rPr>
              <a:t>Accountability &amp; Remedy</a:t>
            </a:r>
            <a:endParaRPr/>
          </a:p>
          <a:p>
            <a:pPr marL="1371600" marR="0" lvl="1" indent="0" algn="l" rtl="0">
              <a:lnSpc>
                <a:spcPct val="100000"/>
              </a:lnSpc>
              <a:spcBef>
                <a:spcPts val="560"/>
              </a:spcBef>
              <a:spcAft>
                <a:spcPts val="0"/>
              </a:spcAft>
              <a:buClr>
                <a:srgbClr val="FFFFFF"/>
              </a:buClr>
              <a:buSzPts val="3200"/>
              <a:buFont typeface="Arial"/>
              <a:buNone/>
            </a:pPr>
            <a:r>
              <a:rPr lang="en-US" sz="3200" b="0" i="0" u="none" strike="noStrike" cap="none">
                <a:solidFill>
                  <a:srgbClr val="FFFFFF"/>
                </a:solidFill>
                <a:latin typeface="Arial"/>
                <a:ea typeface="Arial"/>
                <a:cs typeface="Arial"/>
                <a:sym typeface="Arial"/>
              </a:rPr>
              <a:t>or</a:t>
            </a:r>
            <a:endParaRPr/>
          </a:p>
          <a:p>
            <a:pPr marL="1371600" marR="0" lvl="1" indent="0" algn="l" rtl="0">
              <a:lnSpc>
                <a:spcPct val="100000"/>
              </a:lnSpc>
              <a:spcBef>
                <a:spcPts val="560"/>
              </a:spcBef>
              <a:spcAft>
                <a:spcPts val="0"/>
              </a:spcAft>
              <a:buClr>
                <a:srgbClr val="FFFFFF"/>
              </a:buClr>
              <a:buSzPts val="3200"/>
              <a:buFont typeface="Arial"/>
              <a:buNone/>
            </a:pPr>
            <a:r>
              <a:rPr lang="en-US" sz="3200" b="0" i="0" u="none" strike="noStrike" cap="none">
                <a:solidFill>
                  <a:srgbClr val="FFFFFF"/>
                </a:solidFill>
                <a:latin typeface="Arial"/>
                <a:ea typeface="Arial"/>
                <a:cs typeface="Arial"/>
                <a:sym typeface="Arial"/>
              </a:rPr>
              <a:t>Enabling &amp; Institutional Betrayal</a:t>
            </a:r>
            <a:endParaRPr/>
          </a:p>
        </p:txBody>
      </p:sp>
      <p:pic>
        <p:nvPicPr>
          <p:cNvPr id="547" name="Google Shape;547;p34"/>
          <p:cNvPicPr preferRelativeResize="0"/>
          <p:nvPr/>
        </p:nvPicPr>
        <p:blipFill rotWithShape="1">
          <a:blip r:embed="rId4">
            <a:alphaModFix/>
          </a:blip>
          <a:srcRect/>
          <a:stretch/>
        </p:blipFill>
        <p:spPr>
          <a:xfrm>
            <a:off x="7113668" y="1643867"/>
            <a:ext cx="3353091" cy="4523624"/>
          </a:xfrm>
          <a:prstGeom prst="rect">
            <a:avLst/>
          </a:prstGeom>
          <a:noFill/>
          <a:ln w="38100" cap="flat" cmpd="sng">
            <a:solidFill>
              <a:srgbClr val="FFFF00"/>
            </a:solidFill>
            <a:prstDash val="solid"/>
            <a:round/>
            <a:headEnd type="none" w="sm" len="sm"/>
            <a:tailEnd type="none" w="sm" len="sm"/>
          </a:ln>
          <a:effectLst>
            <a:outerShdw blurRad="254000" dist="190500" dir="10800000" algn="r" rotWithShape="0">
              <a:srgbClr val="000000">
                <a:alpha val="40000"/>
              </a:srgbClr>
            </a:outerShdw>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52"/>
        <p:cNvGrpSpPr/>
        <p:nvPr/>
      </p:nvGrpSpPr>
      <p:grpSpPr>
        <a:xfrm>
          <a:off x="0" y="0"/>
          <a:ext cx="0" cy="0"/>
          <a:chOff x="0" y="0"/>
          <a:chExt cx="0" cy="0"/>
        </a:xfrm>
      </p:grpSpPr>
      <p:sp>
        <p:nvSpPr>
          <p:cNvPr id="553" name="Google Shape;553;p35"/>
          <p:cNvSpPr/>
          <p:nvPr/>
        </p:nvSpPr>
        <p:spPr>
          <a:xfrm>
            <a:off x="228600" y="350274"/>
            <a:ext cx="11734800" cy="6248400"/>
          </a:xfrm>
          <a:prstGeom prst="rect">
            <a:avLst/>
          </a:prstGeom>
          <a:noFill/>
          <a:ln w="25400" cap="flat" cmpd="sng">
            <a:solidFill>
              <a:srgbClr val="EDF4F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54" name="Google Shape;554;p35"/>
          <p:cNvSpPr txBox="1"/>
          <p:nvPr/>
        </p:nvSpPr>
        <p:spPr>
          <a:xfrm>
            <a:off x="0" y="413466"/>
            <a:ext cx="12167087" cy="83099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4700"/>
              <a:buFont typeface="Arial"/>
              <a:buNone/>
            </a:pPr>
            <a:r>
              <a:rPr lang="en-US" sz="4700" b="1" i="0" u="none" strike="noStrike" cap="none">
                <a:solidFill>
                  <a:srgbClr val="FFFF00"/>
                </a:solidFill>
                <a:latin typeface="Arial"/>
                <a:ea typeface="Arial"/>
                <a:cs typeface="Arial"/>
                <a:sym typeface="Arial"/>
              </a:rPr>
              <a:t>Canadian Mandated Sports Policies</a:t>
            </a:r>
            <a:endParaRPr/>
          </a:p>
        </p:txBody>
      </p:sp>
      <p:sp>
        <p:nvSpPr>
          <p:cNvPr id="555" name="Google Shape;555;p35"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56" name="Google Shape;556;p35"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57" name="Google Shape;557;p35"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58" name="Google Shape;558;p35"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59" name="Google Shape;559;p35"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0" name="Google Shape;560;p35"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561" name="Google Shape;561;p35"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562" name="Google Shape;562;p35"/>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F8F8F8"/>
              </a:solidFill>
              <a:latin typeface="Arial"/>
              <a:ea typeface="Arial"/>
              <a:cs typeface="Arial"/>
              <a:sym typeface="Arial"/>
            </a:endParaRPr>
          </a:p>
        </p:txBody>
      </p:sp>
      <p:sp>
        <p:nvSpPr>
          <p:cNvPr id="563" name="Google Shape;563;p35"/>
          <p:cNvSpPr/>
          <p:nvPr/>
        </p:nvSpPr>
        <p:spPr>
          <a:xfrm>
            <a:off x="5839968" y="4744227"/>
            <a:ext cx="6096000" cy="36933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lt1"/>
              </a:solidFill>
              <a:latin typeface="Arial"/>
              <a:ea typeface="Arial"/>
              <a:cs typeface="Arial"/>
              <a:sym typeface="Arial"/>
            </a:endParaRPr>
          </a:p>
        </p:txBody>
      </p:sp>
      <p:sp>
        <p:nvSpPr>
          <p:cNvPr id="564" name="Google Shape;564;p35"/>
          <p:cNvSpPr txBox="1"/>
          <p:nvPr/>
        </p:nvSpPr>
        <p:spPr>
          <a:xfrm>
            <a:off x="6003634" y="1645034"/>
            <a:ext cx="184730" cy="9233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5400"/>
              <a:buFont typeface="Arial"/>
              <a:buNone/>
            </a:pPr>
            <a:endParaRPr sz="5400" b="0" i="0" u="none" strike="noStrike" cap="none">
              <a:solidFill>
                <a:schemeClr val="lt1"/>
              </a:solidFill>
              <a:latin typeface="Arial"/>
              <a:ea typeface="Arial"/>
              <a:cs typeface="Arial"/>
              <a:sym typeface="Arial"/>
            </a:endParaRPr>
          </a:p>
        </p:txBody>
      </p:sp>
      <p:pic>
        <p:nvPicPr>
          <p:cNvPr id="565" name="Google Shape;565;p35"/>
          <p:cNvPicPr preferRelativeResize="0"/>
          <p:nvPr/>
        </p:nvPicPr>
        <p:blipFill rotWithShape="1">
          <a:blip r:embed="rId4">
            <a:alphaModFix/>
          </a:blip>
          <a:srcRect/>
          <a:stretch/>
        </p:blipFill>
        <p:spPr>
          <a:xfrm>
            <a:off x="7012954" y="2310186"/>
            <a:ext cx="4340667" cy="2604400"/>
          </a:xfrm>
          <a:prstGeom prst="rect">
            <a:avLst/>
          </a:prstGeom>
          <a:noFill/>
          <a:ln w="28575" cap="flat" cmpd="sng">
            <a:solidFill>
              <a:schemeClr val="lt1"/>
            </a:solidFill>
            <a:prstDash val="solid"/>
            <a:miter lim="800000"/>
            <a:headEnd type="none" w="sm" len="sm"/>
            <a:tailEnd type="none" w="sm" len="sm"/>
          </a:ln>
          <a:effectLst>
            <a:outerShdw blurRad="88900" dist="165100" dir="2700000" algn="tl" rotWithShape="0">
              <a:srgbClr val="000000">
                <a:alpha val="40000"/>
              </a:srgbClr>
            </a:outerShdw>
            <a:reflection stA="52000" endA="300" endPos="35000" sy="-100000" algn="bl" rotWithShape="0"/>
          </a:effectLst>
        </p:spPr>
      </p:pic>
      <p:sp>
        <p:nvSpPr>
          <p:cNvPr id="566" name="Google Shape;566;p35"/>
          <p:cNvSpPr/>
          <p:nvPr/>
        </p:nvSpPr>
        <p:spPr>
          <a:xfrm>
            <a:off x="24913" y="2088892"/>
            <a:ext cx="6988041" cy="415498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2400"/>
              <a:buFont typeface="Arial"/>
              <a:buNone/>
            </a:pPr>
            <a:r>
              <a:rPr lang="en-US" sz="2400" b="1" i="0" u="none" strike="noStrike" cap="none">
                <a:solidFill>
                  <a:schemeClr val="lt1"/>
                </a:solidFill>
                <a:latin typeface="Arial"/>
                <a:ea typeface="Arial"/>
                <a:cs typeface="Arial"/>
                <a:sym typeface="Arial"/>
              </a:rPr>
              <a:t>66 Provincial &amp; National Sport Organizations </a:t>
            </a:r>
            <a:endParaRPr/>
          </a:p>
          <a:p>
            <a:pPr marL="342900" marR="0" lvl="0" indent="-342900" algn="ctr" rtl="0">
              <a:lnSpc>
                <a:spcPct val="100000"/>
              </a:lnSpc>
              <a:spcBef>
                <a:spcPts val="0"/>
              </a:spcBef>
              <a:spcAft>
                <a:spcPts val="0"/>
              </a:spcAft>
              <a:buClr>
                <a:schemeClr val="dk1"/>
              </a:buClr>
              <a:buSzPts val="2400"/>
              <a:buFont typeface="Arial"/>
              <a:buNone/>
            </a:pPr>
            <a:endParaRPr sz="2400" b="0" i="0" u="none" strike="noStrike" cap="none">
              <a:solidFill>
                <a:schemeClr val="lt1"/>
              </a:solidFill>
              <a:latin typeface="Arial"/>
              <a:ea typeface="Arial"/>
              <a:cs typeface="Arial"/>
              <a:sym typeface="Arial"/>
            </a:endParaRPr>
          </a:p>
          <a:p>
            <a:pPr marL="0" marR="0" lvl="1" indent="0" algn="ctr" rtl="0">
              <a:lnSpc>
                <a:spcPct val="100000"/>
              </a:lnSpc>
              <a:spcBef>
                <a:spcPts val="0"/>
              </a:spcBef>
              <a:spcAft>
                <a:spcPts val="0"/>
              </a:spcAft>
              <a:buClr>
                <a:schemeClr val="lt1"/>
              </a:buClr>
              <a:buSzPts val="2400"/>
              <a:buFont typeface="Arial"/>
              <a:buNone/>
            </a:pPr>
            <a:r>
              <a:rPr lang="en-US" sz="2400" b="1" i="0" u="none" strike="noStrike" cap="none">
                <a:solidFill>
                  <a:schemeClr val="lt1"/>
                </a:solidFill>
                <a:latin typeface="Arial"/>
                <a:ea typeface="Arial"/>
                <a:cs typeface="Arial"/>
                <a:sym typeface="Arial"/>
              </a:rPr>
              <a:t>Absent Policies</a:t>
            </a:r>
            <a:endParaRPr/>
          </a:p>
          <a:p>
            <a:pPr marL="0" marR="0" lvl="0" indent="0" algn="ctr" rtl="0">
              <a:lnSpc>
                <a:spcPct val="100000"/>
              </a:lnSpc>
              <a:spcBef>
                <a:spcPts val="0"/>
              </a:spcBef>
              <a:spcAft>
                <a:spcPts val="0"/>
              </a:spcAft>
              <a:buClr>
                <a:schemeClr val="lt1"/>
              </a:buClr>
              <a:buSzPts val="2400"/>
              <a:buFont typeface="Arial"/>
              <a:buNone/>
            </a:pPr>
            <a:r>
              <a:rPr lang="en-US" sz="2400" b="0" i="0" u="none" strike="noStrike" cap="none">
                <a:solidFill>
                  <a:schemeClr val="lt1"/>
                </a:solidFill>
                <a:latin typeface="Arial"/>
                <a:ea typeface="Arial"/>
                <a:cs typeface="Arial"/>
                <a:sym typeface="Arial"/>
              </a:rPr>
              <a:t>Only ~1/3 Have Hazing/Bullying Policies</a:t>
            </a:r>
            <a:endParaRPr/>
          </a:p>
          <a:p>
            <a:pPr marL="342900" marR="0" lvl="0" indent="-342900" algn="ctr" rtl="0">
              <a:lnSpc>
                <a:spcPct val="100000"/>
              </a:lnSpc>
              <a:spcBef>
                <a:spcPts val="0"/>
              </a:spcBef>
              <a:spcAft>
                <a:spcPts val="0"/>
              </a:spcAft>
              <a:buClr>
                <a:schemeClr val="dk1"/>
              </a:buClr>
              <a:buSzPts val="2400"/>
              <a:buFont typeface="Arial"/>
              <a:buNone/>
            </a:pPr>
            <a:endParaRPr sz="24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2400"/>
              <a:buFont typeface="Arial"/>
              <a:buNone/>
            </a:pPr>
            <a:r>
              <a:rPr lang="en-US" sz="2400" b="1" i="0" u="none" strike="noStrike" cap="none">
                <a:solidFill>
                  <a:schemeClr val="lt1"/>
                </a:solidFill>
                <a:latin typeface="Arial"/>
                <a:ea typeface="Arial"/>
                <a:cs typeface="Arial"/>
                <a:sym typeface="Arial"/>
              </a:rPr>
              <a:t>Reporting Barriers</a:t>
            </a:r>
            <a:endParaRPr/>
          </a:p>
          <a:p>
            <a:pPr marL="0" marR="0" lvl="0" indent="0" algn="ctr" rtl="0">
              <a:lnSpc>
                <a:spcPct val="100000"/>
              </a:lnSpc>
              <a:spcBef>
                <a:spcPts val="0"/>
              </a:spcBef>
              <a:spcAft>
                <a:spcPts val="0"/>
              </a:spcAft>
              <a:buClr>
                <a:schemeClr val="lt1"/>
              </a:buClr>
              <a:buSzPts val="2400"/>
              <a:buFont typeface="Arial"/>
              <a:buNone/>
            </a:pPr>
            <a:r>
              <a:rPr lang="en-US" sz="2400" b="0" i="0" u="none" strike="noStrike" cap="none">
                <a:solidFill>
                  <a:schemeClr val="lt1"/>
                </a:solidFill>
                <a:latin typeface="Arial"/>
                <a:ea typeface="Arial"/>
                <a:cs typeface="Arial"/>
                <a:sym typeface="Arial"/>
              </a:rPr>
              <a:t>Only 4  Provide Contact Info For Harassment Officer</a:t>
            </a:r>
            <a:endParaRPr/>
          </a:p>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1600"/>
              <a:buFont typeface="Arial"/>
              <a:buNone/>
            </a:pPr>
            <a:r>
              <a:rPr lang="en-US" sz="1600" b="0" i="1" u="none" strike="noStrike" cap="none">
                <a:solidFill>
                  <a:schemeClr val="lt1"/>
                </a:solidFill>
                <a:latin typeface="Arial"/>
                <a:ea typeface="Arial"/>
                <a:cs typeface="Arial"/>
                <a:sym typeface="Arial"/>
              </a:rPr>
              <a:t>From: Donnelly et al, 2014</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71"/>
        <p:cNvGrpSpPr/>
        <p:nvPr/>
      </p:nvGrpSpPr>
      <p:grpSpPr>
        <a:xfrm>
          <a:off x="0" y="0"/>
          <a:ext cx="0" cy="0"/>
          <a:chOff x="0" y="0"/>
          <a:chExt cx="0" cy="0"/>
        </a:xfrm>
      </p:grpSpPr>
      <p:sp>
        <p:nvSpPr>
          <p:cNvPr id="572" name="Google Shape;572;p36"/>
          <p:cNvSpPr/>
          <p:nvPr/>
        </p:nvSpPr>
        <p:spPr>
          <a:xfrm>
            <a:off x="228600" y="350274"/>
            <a:ext cx="11734800" cy="6248400"/>
          </a:xfrm>
          <a:prstGeom prst="rect">
            <a:avLst/>
          </a:prstGeom>
          <a:noFill/>
          <a:ln w="25400" cap="flat" cmpd="sng">
            <a:solidFill>
              <a:srgbClr val="EDF4F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573" name="Google Shape;573;p36"/>
          <p:cNvSpPr txBox="1"/>
          <p:nvPr/>
        </p:nvSpPr>
        <p:spPr>
          <a:xfrm>
            <a:off x="0" y="413466"/>
            <a:ext cx="12167087" cy="9233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6000"/>
              <a:buFont typeface="Arial"/>
              <a:buNone/>
            </a:pPr>
            <a:r>
              <a:rPr lang="en-US" sz="6000" b="1" i="0" u="none" strike="noStrike" cap="none">
                <a:solidFill>
                  <a:srgbClr val="FFFF00"/>
                </a:solidFill>
                <a:latin typeface="Arial"/>
                <a:ea typeface="Arial"/>
                <a:cs typeface="Arial"/>
                <a:sym typeface="Arial"/>
              </a:rPr>
              <a:t>The Problem Continues</a:t>
            </a:r>
            <a:endParaRPr/>
          </a:p>
        </p:txBody>
      </p:sp>
      <p:sp>
        <p:nvSpPr>
          <p:cNvPr id="574" name="Google Shape;574;p36"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575" name="Google Shape;575;p36"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576" name="Google Shape;576;p36"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577" name="Google Shape;577;p36"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578" name="Google Shape;578;p36"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579" name="Google Shape;579;p36"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pic>
        <p:nvPicPr>
          <p:cNvPr id="580" name="Google Shape;580;p36"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581" name="Google Shape;581;p36"/>
          <p:cNvSpPr/>
          <p:nvPr/>
        </p:nvSpPr>
        <p:spPr>
          <a:xfrm>
            <a:off x="215348" y="1678162"/>
            <a:ext cx="5855738" cy="507831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2"/>
              </a:buClr>
              <a:buSzPts val="3600"/>
              <a:buFont typeface="Calibri"/>
              <a:buNone/>
            </a:pPr>
            <a:r>
              <a:rPr lang="en-US" sz="3600" b="1" i="1" u="none" strike="noStrike" cap="none">
                <a:solidFill>
                  <a:schemeClr val="lt2"/>
                </a:solidFill>
                <a:latin typeface="Calibri"/>
                <a:ea typeface="Calibri"/>
                <a:cs typeface="Calibri"/>
                <a:sym typeface="Calibri"/>
              </a:rPr>
              <a:t>Need to move beyond a legal compliance mindset and embrace a strong ethical culture </a:t>
            </a:r>
            <a:endParaRPr/>
          </a:p>
          <a:p>
            <a:pPr marL="0" marR="0" lvl="0" indent="0" algn="ctr" rtl="0">
              <a:lnSpc>
                <a:spcPct val="100000"/>
              </a:lnSpc>
              <a:spcBef>
                <a:spcPts val="0"/>
              </a:spcBef>
              <a:spcAft>
                <a:spcPts val="0"/>
              </a:spcAft>
              <a:buClr>
                <a:schemeClr val="lt2"/>
              </a:buClr>
              <a:buSzPts val="2400"/>
              <a:buFont typeface="Calibri"/>
              <a:buNone/>
            </a:pPr>
            <a:r>
              <a:rPr lang="en-US" sz="2400" b="1" i="0" u="none" strike="noStrike" cap="none">
                <a:solidFill>
                  <a:schemeClr val="lt2"/>
                </a:solidFill>
                <a:latin typeface="Calibri"/>
                <a:ea typeface="Calibri"/>
                <a:cs typeface="Calibri"/>
                <a:sym typeface="Calibri"/>
              </a:rPr>
              <a:t>From: NCAA GOALS Survey</a:t>
            </a:r>
            <a:endParaRPr/>
          </a:p>
          <a:p>
            <a:pPr marL="0" marR="0" lvl="0" indent="0" algn="ctr" rtl="0">
              <a:lnSpc>
                <a:spcPct val="100000"/>
              </a:lnSpc>
              <a:spcBef>
                <a:spcPts val="0"/>
              </a:spcBef>
              <a:spcAft>
                <a:spcPts val="0"/>
              </a:spcAft>
              <a:buClr>
                <a:schemeClr val="dk1"/>
              </a:buClr>
              <a:buSzPts val="3600"/>
              <a:buFont typeface="Calibri"/>
              <a:buNone/>
            </a:pPr>
            <a:endParaRPr sz="3600" b="0" i="0" u="none" strike="noStrike" cap="none">
              <a:solidFill>
                <a:schemeClr val="lt2"/>
              </a:solidFill>
              <a:latin typeface="Calibri"/>
              <a:ea typeface="Calibri"/>
              <a:cs typeface="Calibri"/>
              <a:sym typeface="Calibri"/>
            </a:endParaRPr>
          </a:p>
          <a:p>
            <a:pPr marL="0" marR="0" lvl="0" indent="0" algn="ctr" rtl="0">
              <a:lnSpc>
                <a:spcPct val="100000"/>
              </a:lnSpc>
              <a:spcBef>
                <a:spcPts val="0"/>
              </a:spcBef>
              <a:spcAft>
                <a:spcPts val="0"/>
              </a:spcAft>
              <a:buClr>
                <a:schemeClr val="lt2"/>
              </a:buClr>
              <a:buSzPts val="3600"/>
              <a:buFont typeface="Calibri"/>
              <a:buNone/>
            </a:pPr>
            <a:r>
              <a:rPr lang="en-US" sz="3600" b="1" i="0" u="none" strike="noStrike" cap="none">
                <a:solidFill>
                  <a:schemeClr val="lt2"/>
                </a:solidFill>
                <a:latin typeface="Calibri"/>
                <a:ea typeface="Calibri"/>
                <a:cs typeface="Calibri"/>
                <a:sym typeface="Calibri"/>
              </a:rPr>
              <a:t>Culture Change:</a:t>
            </a:r>
            <a:endParaRPr/>
          </a:p>
          <a:p>
            <a:pPr marL="0" marR="0" lvl="0" indent="0" algn="ctr" rtl="0">
              <a:lnSpc>
                <a:spcPct val="100000"/>
              </a:lnSpc>
              <a:spcBef>
                <a:spcPts val="0"/>
              </a:spcBef>
              <a:spcAft>
                <a:spcPts val="0"/>
              </a:spcAft>
              <a:buClr>
                <a:schemeClr val="lt2"/>
              </a:buClr>
              <a:buSzPts val="3600"/>
              <a:buFont typeface="Calibri"/>
              <a:buNone/>
            </a:pPr>
            <a:r>
              <a:rPr lang="en-US" sz="3600" b="1" i="0" u="none" strike="noStrike" cap="none">
                <a:solidFill>
                  <a:schemeClr val="lt2"/>
                </a:solidFill>
                <a:latin typeface="Calibri"/>
                <a:ea typeface="Calibri"/>
                <a:cs typeface="Calibri"/>
                <a:sym typeface="Calibri"/>
              </a:rPr>
              <a:t>A Role for All Stakeholders</a:t>
            </a:r>
            <a:endParaRPr/>
          </a:p>
          <a:p>
            <a:pPr marL="0" marR="0" lvl="0" indent="0" algn="ctr" rtl="0">
              <a:lnSpc>
                <a:spcPct val="100000"/>
              </a:lnSpc>
              <a:spcBef>
                <a:spcPts val="0"/>
              </a:spcBef>
              <a:spcAft>
                <a:spcPts val="0"/>
              </a:spcAft>
              <a:buClr>
                <a:srgbClr val="000000"/>
              </a:buClr>
              <a:buSzPts val="3600"/>
              <a:buFont typeface="Arial"/>
              <a:buNone/>
            </a:pPr>
            <a:endParaRPr sz="3600" b="0" i="1" u="none" strike="noStrike" cap="none">
              <a:solidFill>
                <a:srgbClr val="F8F8F8"/>
              </a:solidFill>
              <a:latin typeface="Arial"/>
              <a:ea typeface="Arial"/>
              <a:cs typeface="Arial"/>
              <a:sym typeface="Arial"/>
            </a:endParaRPr>
          </a:p>
        </p:txBody>
      </p:sp>
      <p:sp>
        <p:nvSpPr>
          <p:cNvPr id="582" name="Google Shape;582;p36"/>
          <p:cNvSpPr/>
          <p:nvPr/>
        </p:nvSpPr>
        <p:spPr>
          <a:xfrm>
            <a:off x="5839968" y="4744227"/>
            <a:ext cx="6096000" cy="36933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1" i="0" u="none" strike="noStrike" cap="none">
              <a:solidFill>
                <a:srgbClr val="FFFFFF"/>
              </a:solidFill>
              <a:latin typeface="Arial"/>
              <a:ea typeface="Arial"/>
              <a:cs typeface="Arial"/>
              <a:sym typeface="Arial"/>
            </a:endParaRPr>
          </a:p>
        </p:txBody>
      </p:sp>
      <p:sp>
        <p:nvSpPr>
          <p:cNvPr id="583" name="Google Shape;583;p36"/>
          <p:cNvSpPr/>
          <p:nvPr/>
        </p:nvSpPr>
        <p:spPr>
          <a:xfrm>
            <a:off x="228600" y="1643867"/>
            <a:ext cx="5867400" cy="523220"/>
          </a:xfrm>
          <a:prstGeom prst="rect">
            <a:avLst/>
          </a:prstGeom>
          <a:noFill/>
          <a:ln>
            <a:noFill/>
          </a:ln>
        </p:spPr>
        <p:txBody>
          <a:bodyPr spcFirstLastPara="1" wrap="square" lIns="91425" tIns="45700" rIns="91425" bIns="45700" anchor="t" anchorCtr="0">
            <a:noAutofit/>
          </a:bodyPr>
          <a:lstStyle/>
          <a:p>
            <a:pPr marL="1657350" marR="0" lvl="3" indent="-285750" algn="l" rtl="0">
              <a:lnSpc>
                <a:spcPct val="100000"/>
              </a:lnSpc>
              <a:spcBef>
                <a:spcPts val="0"/>
              </a:spcBef>
              <a:spcAft>
                <a:spcPts val="0"/>
              </a:spcAft>
              <a:buClr>
                <a:schemeClr val="dk1"/>
              </a:buClr>
              <a:buSzPts val="2800"/>
              <a:buFont typeface="Arial"/>
              <a:buNone/>
            </a:pPr>
            <a:endParaRPr sz="2800" b="0" i="0" u="none" strike="noStrike" cap="none">
              <a:solidFill>
                <a:srgbClr val="FFFFFF"/>
              </a:solidFill>
              <a:latin typeface="Arial"/>
              <a:ea typeface="Arial"/>
              <a:cs typeface="Arial"/>
              <a:sym typeface="Arial"/>
            </a:endParaRPr>
          </a:p>
        </p:txBody>
      </p:sp>
      <p:pic>
        <p:nvPicPr>
          <p:cNvPr id="584" name="Google Shape;584;p36"/>
          <p:cNvPicPr preferRelativeResize="0"/>
          <p:nvPr/>
        </p:nvPicPr>
        <p:blipFill rotWithShape="1">
          <a:blip r:embed="rId4">
            <a:alphaModFix/>
          </a:blip>
          <a:srcRect/>
          <a:stretch/>
        </p:blipFill>
        <p:spPr>
          <a:xfrm>
            <a:off x="7180960" y="1627189"/>
            <a:ext cx="3639440" cy="4787364"/>
          </a:xfrm>
          <a:prstGeom prst="rect">
            <a:avLst/>
          </a:prstGeom>
          <a:noFill/>
          <a:ln>
            <a:noFill/>
          </a:ln>
          <a:effectLst>
            <a:outerShdw blurRad="596900" dist="685800" dir="5400000" algn="ctr" rotWithShape="0">
              <a:srgbClr val="000000">
                <a:alpha val="20784"/>
              </a:srgbClr>
            </a:outerShdw>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89"/>
        <p:cNvGrpSpPr/>
        <p:nvPr/>
      </p:nvGrpSpPr>
      <p:grpSpPr>
        <a:xfrm>
          <a:off x="0" y="0"/>
          <a:ext cx="0" cy="0"/>
          <a:chOff x="0" y="0"/>
          <a:chExt cx="0" cy="0"/>
        </a:xfrm>
      </p:grpSpPr>
      <p:sp>
        <p:nvSpPr>
          <p:cNvPr id="590" name="Google Shape;590;p37"/>
          <p:cNvSpPr/>
          <p:nvPr/>
        </p:nvSpPr>
        <p:spPr>
          <a:xfrm>
            <a:off x="228600" y="350274"/>
            <a:ext cx="11734800" cy="6248400"/>
          </a:xfrm>
          <a:prstGeom prst="rect">
            <a:avLst/>
          </a:prstGeom>
          <a:noFill/>
          <a:ln w="25400" cap="flat" cmpd="sng">
            <a:solidFill>
              <a:srgbClr val="EDF4F6"/>
            </a:solidFill>
            <a:prstDash val="solid"/>
            <a:round/>
            <a:headEnd type="none" w="sm" len="sm"/>
            <a:tailEnd type="none" w="sm" len="sm"/>
          </a:ln>
          <a:effectLst>
            <a:outerShdw blurRad="88900" dist="63500" dir="5400000" algn="ctr" rotWithShape="0">
              <a:srgbClr val="000000">
                <a:alpha val="4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91" name="Google Shape;591;p37"/>
          <p:cNvSpPr txBox="1"/>
          <p:nvPr/>
        </p:nvSpPr>
        <p:spPr>
          <a:xfrm>
            <a:off x="46250" y="386077"/>
            <a:ext cx="12167087" cy="1015663"/>
          </a:xfrm>
          <a:prstGeom prst="rect">
            <a:avLst/>
          </a:prstGeom>
          <a:noFill/>
          <a:ln>
            <a:noFill/>
          </a:ln>
          <a:effectLst>
            <a:outerShdw blurRad="50800" dist="165100" dir="2700000" algn="tl" rotWithShape="0">
              <a:schemeClr val="dk1">
                <a:alpha val="84313"/>
              </a:schemeClr>
            </a:outerShdw>
          </a:effectLst>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6000"/>
              <a:buFont typeface="Arial"/>
              <a:buNone/>
            </a:pPr>
            <a:endParaRPr sz="6000" b="1" i="0" u="none" strike="noStrike" cap="none">
              <a:solidFill>
                <a:srgbClr val="FFFF00"/>
              </a:solidFill>
              <a:latin typeface="Arial"/>
              <a:ea typeface="Arial"/>
              <a:cs typeface="Arial"/>
              <a:sym typeface="Arial"/>
            </a:endParaRPr>
          </a:p>
        </p:txBody>
      </p:sp>
      <p:sp>
        <p:nvSpPr>
          <p:cNvPr id="592" name="Google Shape;592;p37"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3" name="Google Shape;593;p37"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4" name="Google Shape;594;p37"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5" name="Google Shape;595;p37"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6" name="Google Shape;596;p37"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7" name="Google Shape;597;p37"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598" name="Google Shape;598;p37"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599" name="Google Shape;599;p37"/>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F8F8F8"/>
              </a:solidFill>
              <a:latin typeface="Arial"/>
              <a:ea typeface="Arial"/>
              <a:cs typeface="Arial"/>
              <a:sym typeface="Arial"/>
            </a:endParaRPr>
          </a:p>
        </p:txBody>
      </p:sp>
      <p:sp>
        <p:nvSpPr>
          <p:cNvPr id="600" name="Google Shape;600;p37"/>
          <p:cNvSpPr/>
          <p:nvPr/>
        </p:nvSpPr>
        <p:spPr>
          <a:xfrm>
            <a:off x="5839968" y="4744227"/>
            <a:ext cx="6096000" cy="36933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lt1"/>
              </a:solidFill>
              <a:latin typeface="Arial"/>
              <a:ea typeface="Arial"/>
              <a:cs typeface="Arial"/>
              <a:sym typeface="Arial"/>
            </a:endParaRPr>
          </a:p>
        </p:txBody>
      </p:sp>
      <p:sp>
        <p:nvSpPr>
          <p:cNvPr id="601" name="Google Shape;601;p37"/>
          <p:cNvSpPr txBox="1"/>
          <p:nvPr/>
        </p:nvSpPr>
        <p:spPr>
          <a:xfrm>
            <a:off x="6003634" y="1645034"/>
            <a:ext cx="184730" cy="9233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5400"/>
              <a:buFont typeface="Arial"/>
              <a:buNone/>
            </a:pPr>
            <a:endParaRPr sz="5400" b="0" i="0" u="none" strike="noStrike" cap="none">
              <a:solidFill>
                <a:schemeClr val="lt1"/>
              </a:solidFill>
              <a:latin typeface="Arial"/>
              <a:ea typeface="Arial"/>
              <a:cs typeface="Arial"/>
              <a:sym typeface="Arial"/>
            </a:endParaRPr>
          </a:p>
        </p:txBody>
      </p:sp>
      <p:sp>
        <p:nvSpPr>
          <p:cNvPr id="602" name="Google Shape;602;p37"/>
          <p:cNvSpPr txBox="1"/>
          <p:nvPr/>
        </p:nvSpPr>
        <p:spPr>
          <a:xfrm>
            <a:off x="-43291" y="300513"/>
            <a:ext cx="12192000" cy="101566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6000"/>
              <a:buFont typeface="Arial"/>
              <a:buNone/>
            </a:pPr>
            <a:r>
              <a:rPr lang="en-US" sz="6000" b="1" i="0" u="none" strike="noStrike" cap="none">
                <a:solidFill>
                  <a:srgbClr val="FFFF00"/>
                </a:solidFill>
                <a:latin typeface="Arial"/>
                <a:ea typeface="Arial"/>
                <a:cs typeface="Arial"/>
                <a:sym typeface="Arial"/>
              </a:rPr>
              <a:t>When Organizations Fail</a:t>
            </a:r>
            <a:endParaRPr sz="6000" b="1" i="0" u="none" strike="noStrike" cap="none">
              <a:solidFill>
                <a:srgbClr val="FFFF00"/>
              </a:solidFill>
              <a:latin typeface="Arial"/>
              <a:ea typeface="Arial"/>
              <a:cs typeface="Arial"/>
              <a:sym typeface="Arial"/>
            </a:endParaRPr>
          </a:p>
        </p:txBody>
      </p:sp>
      <p:pic>
        <p:nvPicPr>
          <p:cNvPr id="603" name="Google Shape;603;p37"/>
          <p:cNvPicPr preferRelativeResize="0"/>
          <p:nvPr/>
        </p:nvPicPr>
        <p:blipFill rotWithShape="1">
          <a:blip r:embed="rId4">
            <a:alphaModFix/>
          </a:blip>
          <a:srcRect/>
          <a:stretch/>
        </p:blipFill>
        <p:spPr>
          <a:xfrm>
            <a:off x="6666695" y="1811312"/>
            <a:ext cx="4728528" cy="2895600"/>
          </a:xfrm>
          <a:prstGeom prst="rect">
            <a:avLst/>
          </a:prstGeom>
          <a:noFill/>
          <a:ln w="28575" cap="flat" cmpd="sng">
            <a:solidFill>
              <a:schemeClr val="lt1"/>
            </a:solidFill>
            <a:prstDash val="solid"/>
            <a:miter lim="800000"/>
            <a:headEnd type="none" w="sm" len="sm"/>
            <a:tailEnd type="none" w="sm" len="sm"/>
          </a:ln>
          <a:effectLst>
            <a:outerShdw blurRad="660400" dist="431800" dir="12960000" algn="ctr" rotWithShape="0">
              <a:schemeClr val="dk1">
                <a:alpha val="57254"/>
              </a:schemeClr>
            </a:outerShdw>
            <a:reflection stA="50000" endA="300" endPos="55000" sy="-100000" algn="bl" rotWithShape="0"/>
          </a:effectLst>
        </p:spPr>
      </p:pic>
      <p:sp>
        <p:nvSpPr>
          <p:cNvPr id="604" name="Google Shape;604;p37"/>
          <p:cNvSpPr/>
          <p:nvPr/>
        </p:nvSpPr>
        <p:spPr>
          <a:xfrm>
            <a:off x="256030" y="1627190"/>
            <a:ext cx="5842488" cy="377337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4800"/>
              <a:buFont typeface="Arial"/>
              <a:buNone/>
            </a:pPr>
            <a:r>
              <a:rPr lang="en-US" sz="4800" b="1" i="0" u="none" strike="noStrike" cap="none">
                <a:solidFill>
                  <a:srgbClr val="FFFF00"/>
                </a:solidFill>
                <a:latin typeface="Arial"/>
                <a:ea typeface="Arial"/>
                <a:cs typeface="Arial"/>
                <a:sym typeface="Arial"/>
              </a:rPr>
              <a:t>Helm’s Effect</a:t>
            </a:r>
            <a:endParaRPr/>
          </a:p>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3600"/>
              <a:buFont typeface="Arial"/>
              <a:buNone/>
            </a:pPr>
            <a:r>
              <a:rPr lang="en-US" sz="3600" b="0" i="0" u="none" strike="noStrike" cap="none">
                <a:solidFill>
                  <a:schemeClr val="lt1"/>
                </a:solidFill>
                <a:latin typeface="Arial"/>
                <a:ea typeface="Arial"/>
                <a:cs typeface="Arial"/>
                <a:sym typeface="Arial"/>
              </a:rPr>
              <a:t>Institutional Betrayal as</a:t>
            </a:r>
            <a:endParaRPr/>
          </a:p>
          <a:p>
            <a:pPr marL="0" marR="0" lvl="0" indent="0" algn="ctr" rtl="0">
              <a:lnSpc>
                <a:spcPct val="100000"/>
              </a:lnSpc>
              <a:spcBef>
                <a:spcPts val="0"/>
              </a:spcBef>
              <a:spcAft>
                <a:spcPts val="0"/>
              </a:spcAft>
              <a:buClr>
                <a:schemeClr val="lt1"/>
              </a:buClr>
              <a:buSzPts val="3600"/>
              <a:buFont typeface="Arial"/>
              <a:buNone/>
            </a:pPr>
            <a:r>
              <a:rPr lang="en-US" sz="3600" b="0" i="0" u="none" strike="noStrike" cap="none">
                <a:solidFill>
                  <a:schemeClr val="lt1"/>
                </a:solidFill>
                <a:latin typeface="Arial"/>
                <a:ea typeface="Arial"/>
                <a:cs typeface="Arial"/>
                <a:sym typeface="Arial"/>
              </a:rPr>
              <a:t>Failure of Leadership</a:t>
            </a:r>
            <a:endParaRPr/>
          </a:p>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3600"/>
              <a:buFont typeface="Arial"/>
              <a:buNone/>
            </a:pPr>
            <a:r>
              <a:rPr lang="en-US" sz="3600" b="0" i="0" u="none" strike="noStrike" cap="none">
                <a:solidFill>
                  <a:schemeClr val="lt1"/>
                </a:solidFill>
                <a:latin typeface="Arial"/>
                <a:ea typeface="Arial"/>
                <a:cs typeface="Arial"/>
                <a:sym typeface="Arial"/>
              </a:rPr>
              <a:t>Ship Adrift with</a:t>
            </a:r>
            <a:endParaRPr/>
          </a:p>
          <a:p>
            <a:pPr marL="0" marR="0" lvl="0" indent="0" algn="ctr" rtl="0">
              <a:lnSpc>
                <a:spcPct val="100000"/>
              </a:lnSpc>
              <a:spcBef>
                <a:spcPts val="0"/>
              </a:spcBef>
              <a:spcAft>
                <a:spcPts val="0"/>
              </a:spcAft>
              <a:buClr>
                <a:schemeClr val="lt1"/>
              </a:buClr>
              <a:buSzPts val="3600"/>
              <a:buFont typeface="Arial"/>
              <a:buNone/>
            </a:pPr>
            <a:r>
              <a:rPr lang="en-US" sz="3600" b="0" i="0" u="none" strike="noStrike" cap="none">
                <a:solidFill>
                  <a:schemeClr val="lt1"/>
                </a:solidFill>
                <a:latin typeface="Arial"/>
                <a:ea typeface="Arial"/>
                <a:cs typeface="Arial"/>
                <a:sym typeface="Arial"/>
              </a:rPr>
              <a:t>Broken Moral Compass</a:t>
            </a:r>
            <a:endParaRPr/>
          </a:p>
          <a:p>
            <a:pPr marL="0" marR="0" lvl="0" indent="0" algn="ctr" rtl="0">
              <a:lnSpc>
                <a:spcPct val="100000"/>
              </a:lnSpc>
              <a:spcBef>
                <a:spcPts val="0"/>
              </a:spcBef>
              <a:spcAft>
                <a:spcPts val="0"/>
              </a:spcAft>
              <a:buClr>
                <a:srgbClr val="000000"/>
              </a:buClr>
              <a:buSzPts val="2400"/>
              <a:buFont typeface="Arial"/>
              <a:buNone/>
            </a:pPr>
            <a:endParaRPr sz="2400" b="0" i="1" u="none" strike="noStrike" cap="none">
              <a:solidFill>
                <a:schemeClr val="lt1"/>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09"/>
        <p:cNvGrpSpPr/>
        <p:nvPr/>
      </p:nvGrpSpPr>
      <p:grpSpPr>
        <a:xfrm>
          <a:off x="0" y="0"/>
          <a:ext cx="0" cy="0"/>
          <a:chOff x="0" y="0"/>
          <a:chExt cx="0" cy="0"/>
        </a:xfrm>
      </p:grpSpPr>
      <p:sp>
        <p:nvSpPr>
          <p:cNvPr id="610" name="Google Shape;610;p38"/>
          <p:cNvSpPr/>
          <p:nvPr/>
        </p:nvSpPr>
        <p:spPr>
          <a:xfrm>
            <a:off x="228600" y="350274"/>
            <a:ext cx="11734800" cy="6248400"/>
          </a:xfrm>
          <a:prstGeom prst="rect">
            <a:avLst/>
          </a:prstGeom>
          <a:noFill/>
          <a:ln w="25400" cap="flat" cmpd="sng">
            <a:solidFill>
              <a:srgbClr val="EDF4F6"/>
            </a:solidFill>
            <a:prstDash val="solid"/>
            <a:round/>
            <a:headEnd type="none" w="sm" len="sm"/>
            <a:tailEnd type="none" w="sm" len="sm"/>
          </a:ln>
          <a:effectLst>
            <a:outerShdw blurRad="88900" dist="63500" dir="5400000" algn="ctr" rotWithShape="0">
              <a:srgbClr val="000000">
                <a:alpha val="4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11" name="Google Shape;611;p38"/>
          <p:cNvSpPr txBox="1"/>
          <p:nvPr/>
        </p:nvSpPr>
        <p:spPr>
          <a:xfrm>
            <a:off x="46250" y="386077"/>
            <a:ext cx="12167087" cy="1015663"/>
          </a:xfrm>
          <a:prstGeom prst="rect">
            <a:avLst/>
          </a:prstGeom>
          <a:noFill/>
          <a:ln>
            <a:noFill/>
          </a:ln>
          <a:effectLst>
            <a:outerShdw blurRad="50800" dist="165100" dir="2700000" algn="tl" rotWithShape="0">
              <a:schemeClr val="dk1">
                <a:alpha val="84313"/>
              </a:schemeClr>
            </a:outerShdw>
          </a:effectLst>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6000"/>
              <a:buFont typeface="Arial"/>
              <a:buNone/>
            </a:pPr>
            <a:endParaRPr sz="6000" b="1" i="0" u="none" strike="noStrike" cap="none">
              <a:solidFill>
                <a:srgbClr val="FFFF00"/>
              </a:solidFill>
              <a:latin typeface="Arial"/>
              <a:ea typeface="Arial"/>
              <a:cs typeface="Arial"/>
              <a:sym typeface="Arial"/>
            </a:endParaRPr>
          </a:p>
        </p:txBody>
      </p:sp>
      <p:sp>
        <p:nvSpPr>
          <p:cNvPr id="612" name="Google Shape;612;p38"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13" name="Google Shape;613;p38"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14" name="Google Shape;614;p38"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15" name="Google Shape;615;p38"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16" name="Google Shape;616;p38"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17" name="Google Shape;617;p38"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618" name="Google Shape;618;p38"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619" name="Google Shape;619;p38"/>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F8F8F8"/>
              </a:solidFill>
              <a:latin typeface="Arial"/>
              <a:ea typeface="Arial"/>
              <a:cs typeface="Arial"/>
              <a:sym typeface="Arial"/>
            </a:endParaRPr>
          </a:p>
        </p:txBody>
      </p:sp>
      <p:sp>
        <p:nvSpPr>
          <p:cNvPr id="620" name="Google Shape;620;p38"/>
          <p:cNvSpPr/>
          <p:nvPr/>
        </p:nvSpPr>
        <p:spPr>
          <a:xfrm>
            <a:off x="5839968" y="4744227"/>
            <a:ext cx="6096000" cy="36933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lt1"/>
              </a:solidFill>
              <a:latin typeface="Arial"/>
              <a:ea typeface="Arial"/>
              <a:cs typeface="Arial"/>
              <a:sym typeface="Arial"/>
            </a:endParaRPr>
          </a:p>
        </p:txBody>
      </p:sp>
      <p:sp>
        <p:nvSpPr>
          <p:cNvPr id="621" name="Google Shape;621;p38"/>
          <p:cNvSpPr txBox="1"/>
          <p:nvPr/>
        </p:nvSpPr>
        <p:spPr>
          <a:xfrm>
            <a:off x="6003634" y="1645034"/>
            <a:ext cx="184730" cy="9233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5400"/>
              <a:buFont typeface="Arial"/>
              <a:buNone/>
            </a:pPr>
            <a:endParaRPr sz="5400" b="0" i="0" u="none" strike="noStrike" cap="none">
              <a:solidFill>
                <a:schemeClr val="lt1"/>
              </a:solidFill>
              <a:latin typeface="Arial"/>
              <a:ea typeface="Arial"/>
              <a:cs typeface="Arial"/>
              <a:sym typeface="Arial"/>
            </a:endParaRPr>
          </a:p>
        </p:txBody>
      </p:sp>
      <p:sp>
        <p:nvSpPr>
          <p:cNvPr id="622" name="Google Shape;622;p38"/>
          <p:cNvSpPr txBox="1"/>
          <p:nvPr/>
        </p:nvSpPr>
        <p:spPr>
          <a:xfrm>
            <a:off x="0" y="334658"/>
            <a:ext cx="12192000" cy="101566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5400"/>
              <a:buFont typeface="Arial"/>
              <a:buNone/>
            </a:pPr>
            <a:r>
              <a:rPr lang="en-US" sz="5400" b="1" i="0" u="none" strike="noStrike" cap="none">
                <a:solidFill>
                  <a:srgbClr val="FFFF00"/>
                </a:solidFill>
                <a:latin typeface="Arial"/>
                <a:ea typeface="Arial"/>
                <a:cs typeface="Arial"/>
                <a:sym typeface="Arial"/>
              </a:rPr>
              <a:t>Tactics of Institutional Betrayal</a:t>
            </a:r>
            <a:endParaRPr/>
          </a:p>
        </p:txBody>
      </p:sp>
      <p:pic>
        <p:nvPicPr>
          <p:cNvPr id="623" name="Google Shape;623;p38"/>
          <p:cNvPicPr preferRelativeResize="0"/>
          <p:nvPr/>
        </p:nvPicPr>
        <p:blipFill rotWithShape="1">
          <a:blip r:embed="rId4">
            <a:alphaModFix/>
          </a:blip>
          <a:srcRect/>
          <a:stretch/>
        </p:blipFill>
        <p:spPr>
          <a:xfrm>
            <a:off x="6705600" y="2170797"/>
            <a:ext cx="4884835" cy="2427660"/>
          </a:xfrm>
          <a:prstGeom prst="rect">
            <a:avLst/>
          </a:prstGeom>
          <a:noFill/>
          <a:ln w="38100" cap="flat" cmpd="sng">
            <a:solidFill>
              <a:srgbClr val="FFFF00"/>
            </a:solidFill>
            <a:prstDash val="solid"/>
            <a:miter lim="800000"/>
            <a:headEnd type="none" w="sm" len="sm"/>
            <a:tailEnd type="none" w="sm" len="sm"/>
          </a:ln>
          <a:effectLst>
            <a:outerShdw blurRad="317500" dist="177800" dir="2700000" algn="ctr" rotWithShape="0">
              <a:schemeClr val="dk1">
                <a:alpha val="76470"/>
              </a:schemeClr>
            </a:outerShdw>
            <a:reflection stA="50000" endA="300" endPos="55000" sy="-100000" algn="bl" rotWithShape="0"/>
          </a:effectLst>
        </p:spPr>
      </p:pic>
      <p:sp>
        <p:nvSpPr>
          <p:cNvPr id="624" name="Google Shape;624;p38"/>
          <p:cNvSpPr/>
          <p:nvPr/>
        </p:nvSpPr>
        <p:spPr>
          <a:xfrm>
            <a:off x="314267" y="522331"/>
            <a:ext cx="5841077" cy="347787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400"/>
              <a:buFont typeface="Arial"/>
              <a:buNone/>
            </a:pPr>
            <a:endParaRPr sz="4400" b="0" i="0" u="none" strike="noStrike" cap="none">
              <a:solidFill>
                <a:schemeClr val="lt1"/>
              </a:solidFill>
              <a:latin typeface="Arial"/>
              <a:ea typeface="Arial"/>
              <a:cs typeface="Arial"/>
              <a:sym typeface="Arial"/>
            </a:endParaRPr>
          </a:p>
          <a:p>
            <a:pPr marL="0" marR="0" lvl="0" indent="0" algn="ctr" rtl="0">
              <a:lnSpc>
                <a:spcPct val="150000"/>
              </a:lnSpc>
              <a:spcBef>
                <a:spcPts val="0"/>
              </a:spcBef>
              <a:spcAft>
                <a:spcPts val="0"/>
              </a:spcAft>
              <a:buClr>
                <a:schemeClr val="lt1"/>
              </a:buClr>
              <a:buSzPts val="4400"/>
              <a:buFont typeface="Arial"/>
              <a:buNone/>
            </a:pPr>
            <a:r>
              <a:rPr lang="en-US" sz="4400" b="0" i="0" u="none" strike="noStrike" cap="none">
                <a:solidFill>
                  <a:schemeClr val="lt1"/>
                </a:solidFill>
                <a:latin typeface="Arial"/>
                <a:ea typeface="Arial"/>
                <a:cs typeface="Arial"/>
                <a:sym typeface="Arial"/>
              </a:rPr>
              <a:t>Delay</a:t>
            </a:r>
            <a:endParaRPr/>
          </a:p>
          <a:p>
            <a:pPr marL="0" marR="0" lvl="0" indent="0" algn="ctr" rtl="0">
              <a:lnSpc>
                <a:spcPct val="150000"/>
              </a:lnSpc>
              <a:spcBef>
                <a:spcPts val="0"/>
              </a:spcBef>
              <a:spcAft>
                <a:spcPts val="0"/>
              </a:spcAft>
              <a:buClr>
                <a:schemeClr val="lt1"/>
              </a:buClr>
              <a:buSzPts val="4400"/>
              <a:buFont typeface="Arial"/>
              <a:buNone/>
            </a:pPr>
            <a:r>
              <a:rPr lang="en-US" sz="4400" b="0" i="0" u="none" strike="noStrike" cap="none">
                <a:solidFill>
                  <a:schemeClr val="lt1"/>
                </a:solidFill>
                <a:latin typeface="Arial"/>
                <a:ea typeface="Arial"/>
                <a:cs typeface="Arial"/>
                <a:sym typeface="Arial"/>
              </a:rPr>
              <a:t>Denial</a:t>
            </a:r>
            <a:endParaRPr/>
          </a:p>
          <a:p>
            <a:pPr marL="0" marR="0" lvl="0" indent="0" algn="ctr" rtl="0">
              <a:lnSpc>
                <a:spcPct val="150000"/>
              </a:lnSpc>
              <a:spcBef>
                <a:spcPts val="0"/>
              </a:spcBef>
              <a:spcAft>
                <a:spcPts val="0"/>
              </a:spcAft>
              <a:buClr>
                <a:schemeClr val="lt1"/>
              </a:buClr>
              <a:buSzPts val="4400"/>
              <a:buFont typeface="Arial"/>
              <a:buNone/>
            </a:pPr>
            <a:r>
              <a:rPr lang="en-US" sz="4400" b="0" i="0" u="none" strike="noStrike" cap="none">
                <a:solidFill>
                  <a:schemeClr val="lt1"/>
                </a:solidFill>
                <a:latin typeface="Arial"/>
                <a:ea typeface="Arial"/>
                <a:cs typeface="Arial"/>
                <a:sym typeface="Arial"/>
              </a:rPr>
              <a:t>Misdirection</a:t>
            </a:r>
            <a:endParaRPr/>
          </a:p>
          <a:p>
            <a:pPr marL="0" marR="0" lvl="0" indent="0" algn="ctr" rtl="0">
              <a:lnSpc>
                <a:spcPct val="150000"/>
              </a:lnSpc>
              <a:spcBef>
                <a:spcPts val="0"/>
              </a:spcBef>
              <a:spcAft>
                <a:spcPts val="0"/>
              </a:spcAft>
              <a:buClr>
                <a:schemeClr val="lt1"/>
              </a:buClr>
              <a:buSzPts val="4400"/>
              <a:buFont typeface="Arial"/>
              <a:buNone/>
            </a:pPr>
            <a:r>
              <a:rPr lang="en-US" sz="4400" b="0" i="0" u="none" strike="noStrike" cap="none">
                <a:solidFill>
                  <a:schemeClr val="lt1"/>
                </a:solidFill>
                <a:latin typeface="Arial"/>
                <a:ea typeface="Arial"/>
                <a:cs typeface="Arial"/>
                <a:sym typeface="Arial"/>
              </a:rPr>
              <a:t>Double Bind</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29"/>
        <p:cNvGrpSpPr/>
        <p:nvPr/>
      </p:nvGrpSpPr>
      <p:grpSpPr>
        <a:xfrm>
          <a:off x="0" y="0"/>
          <a:ext cx="0" cy="0"/>
          <a:chOff x="0" y="0"/>
          <a:chExt cx="0" cy="0"/>
        </a:xfrm>
      </p:grpSpPr>
      <p:sp>
        <p:nvSpPr>
          <p:cNvPr id="630" name="Google Shape;630;p39"/>
          <p:cNvSpPr/>
          <p:nvPr/>
        </p:nvSpPr>
        <p:spPr>
          <a:xfrm>
            <a:off x="228600" y="350274"/>
            <a:ext cx="11734800" cy="6248400"/>
          </a:xfrm>
          <a:prstGeom prst="rect">
            <a:avLst/>
          </a:prstGeom>
          <a:noFill/>
          <a:ln w="25400" cap="flat" cmpd="sng">
            <a:solidFill>
              <a:srgbClr val="EDF4F6"/>
            </a:solidFill>
            <a:prstDash val="solid"/>
            <a:round/>
            <a:headEnd type="none" w="sm" len="sm"/>
            <a:tailEnd type="none" w="sm" len="sm"/>
          </a:ln>
          <a:effectLst>
            <a:outerShdw blurRad="88900" dist="63500" dir="5400000" algn="ctr" rotWithShape="0">
              <a:srgbClr val="000000">
                <a:alpha val="4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31" name="Google Shape;631;p39"/>
          <p:cNvSpPr txBox="1"/>
          <p:nvPr/>
        </p:nvSpPr>
        <p:spPr>
          <a:xfrm>
            <a:off x="46250" y="386077"/>
            <a:ext cx="12167087" cy="1015663"/>
          </a:xfrm>
          <a:prstGeom prst="rect">
            <a:avLst/>
          </a:prstGeom>
          <a:noFill/>
          <a:ln>
            <a:noFill/>
          </a:ln>
          <a:effectLst>
            <a:outerShdw blurRad="50800" dist="165100" dir="2700000" algn="tl" rotWithShape="0">
              <a:schemeClr val="dk1">
                <a:alpha val="84313"/>
              </a:schemeClr>
            </a:outerShdw>
          </a:effectLst>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6000"/>
              <a:buFont typeface="Arial"/>
              <a:buNone/>
            </a:pPr>
            <a:endParaRPr sz="6000" b="1" i="0" u="none" strike="noStrike" cap="none">
              <a:solidFill>
                <a:srgbClr val="FFFF00"/>
              </a:solidFill>
              <a:latin typeface="Arial"/>
              <a:ea typeface="Arial"/>
              <a:cs typeface="Arial"/>
              <a:sym typeface="Arial"/>
            </a:endParaRPr>
          </a:p>
        </p:txBody>
      </p:sp>
      <p:sp>
        <p:nvSpPr>
          <p:cNvPr id="632" name="Google Shape;632;p39"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33" name="Google Shape;633;p39"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34" name="Google Shape;634;p39"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35" name="Google Shape;635;p39"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36" name="Google Shape;636;p39"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37" name="Google Shape;637;p39"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638" name="Google Shape;638;p39"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639" name="Google Shape;639;p39"/>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F8F8F8"/>
              </a:solidFill>
              <a:latin typeface="Arial"/>
              <a:ea typeface="Arial"/>
              <a:cs typeface="Arial"/>
              <a:sym typeface="Arial"/>
            </a:endParaRPr>
          </a:p>
        </p:txBody>
      </p:sp>
      <p:sp>
        <p:nvSpPr>
          <p:cNvPr id="640" name="Google Shape;640;p39"/>
          <p:cNvSpPr/>
          <p:nvPr/>
        </p:nvSpPr>
        <p:spPr>
          <a:xfrm>
            <a:off x="5839968" y="4744227"/>
            <a:ext cx="6096000" cy="36933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lt1"/>
              </a:solidFill>
              <a:latin typeface="Arial"/>
              <a:ea typeface="Arial"/>
              <a:cs typeface="Arial"/>
              <a:sym typeface="Arial"/>
            </a:endParaRPr>
          </a:p>
        </p:txBody>
      </p:sp>
      <p:sp>
        <p:nvSpPr>
          <p:cNvPr id="641" name="Google Shape;641;p39"/>
          <p:cNvSpPr txBox="1"/>
          <p:nvPr/>
        </p:nvSpPr>
        <p:spPr>
          <a:xfrm>
            <a:off x="6003634" y="1645034"/>
            <a:ext cx="184730" cy="9233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5400"/>
              <a:buFont typeface="Arial"/>
              <a:buNone/>
            </a:pPr>
            <a:endParaRPr sz="5400" b="0" i="0" u="none" strike="noStrike" cap="none">
              <a:solidFill>
                <a:schemeClr val="lt1"/>
              </a:solidFill>
              <a:latin typeface="Arial"/>
              <a:ea typeface="Arial"/>
              <a:cs typeface="Arial"/>
              <a:sym typeface="Arial"/>
            </a:endParaRPr>
          </a:p>
        </p:txBody>
      </p:sp>
      <p:sp>
        <p:nvSpPr>
          <p:cNvPr id="642" name="Google Shape;642;p39"/>
          <p:cNvSpPr txBox="1"/>
          <p:nvPr/>
        </p:nvSpPr>
        <p:spPr>
          <a:xfrm>
            <a:off x="0" y="334658"/>
            <a:ext cx="12192000" cy="1015663"/>
          </a:xfrm>
          <a:prstGeom prst="rect">
            <a:avLst/>
          </a:prstGeom>
          <a:noFill/>
          <a:ln>
            <a:noFill/>
          </a:ln>
          <a:effectLst>
            <a:outerShdw blurRad="76200" dist="12700" dir="8100000" sy="-23000" kx="800400" ky="800400" algn="br" rotWithShape="0">
              <a:srgbClr val="000000">
                <a:alpha val="20000"/>
              </a:srgbClr>
            </a:outerShdw>
          </a:effectLst>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6000"/>
              <a:buFont typeface="Arial"/>
              <a:buNone/>
            </a:pPr>
            <a:r>
              <a:rPr lang="en-US" sz="6000" b="1" i="0" u="none" strike="noStrike" cap="none">
                <a:solidFill>
                  <a:srgbClr val="FFFF00"/>
                </a:solidFill>
                <a:latin typeface="Arial"/>
                <a:ea typeface="Arial"/>
                <a:cs typeface="Arial"/>
                <a:sym typeface="Arial"/>
              </a:rPr>
              <a:t>Denial</a:t>
            </a:r>
            <a:endParaRPr/>
          </a:p>
        </p:txBody>
      </p:sp>
      <p:pic>
        <p:nvPicPr>
          <p:cNvPr id="643" name="Google Shape;643;p39"/>
          <p:cNvPicPr preferRelativeResize="0"/>
          <p:nvPr/>
        </p:nvPicPr>
        <p:blipFill rotWithShape="1">
          <a:blip r:embed="rId4">
            <a:alphaModFix/>
          </a:blip>
          <a:srcRect/>
          <a:stretch/>
        </p:blipFill>
        <p:spPr>
          <a:xfrm>
            <a:off x="6253436" y="1879222"/>
            <a:ext cx="5256944" cy="3049671"/>
          </a:xfrm>
          <a:prstGeom prst="rect">
            <a:avLst/>
          </a:prstGeom>
          <a:noFill/>
          <a:ln>
            <a:noFill/>
          </a:ln>
          <a:effectLst>
            <a:outerShdw dist="35921" dir="2700000" sx="82000" sy="82000" algn="ctr" rotWithShape="0">
              <a:schemeClr val="lt2"/>
            </a:outerShdw>
          </a:effectLst>
        </p:spPr>
      </p:pic>
      <p:sp>
        <p:nvSpPr>
          <p:cNvPr id="644" name="Google Shape;644;p39"/>
          <p:cNvSpPr/>
          <p:nvPr/>
        </p:nvSpPr>
        <p:spPr>
          <a:xfrm>
            <a:off x="228598" y="1624142"/>
            <a:ext cx="5867402" cy="452431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3200"/>
              <a:buFont typeface="Arial"/>
              <a:buNone/>
            </a:pPr>
            <a:r>
              <a:rPr lang="en-US" sz="3200" b="0" i="0" u="none" strike="noStrike" cap="none">
                <a:solidFill>
                  <a:schemeClr val="lt1"/>
                </a:solidFill>
                <a:latin typeface="Arial"/>
                <a:ea typeface="Arial"/>
                <a:cs typeface="Arial"/>
                <a:sym typeface="Arial"/>
              </a:rPr>
              <a:t>Ranging from Benign to Malignant</a:t>
            </a:r>
            <a:endParaRPr/>
          </a:p>
          <a:p>
            <a:pPr marL="0" marR="0" lvl="0" indent="0" algn="ctr" rtl="0">
              <a:lnSpc>
                <a:spcPct val="100000"/>
              </a:lnSpc>
              <a:spcBef>
                <a:spcPts val="0"/>
              </a:spcBef>
              <a:spcAft>
                <a:spcPts val="0"/>
              </a:spcAft>
              <a:buClr>
                <a:srgbClr val="000000"/>
              </a:buClr>
              <a:buSzPts val="3200"/>
              <a:buFont typeface="Arial"/>
              <a:buNone/>
            </a:pPr>
            <a:endParaRPr sz="3200" b="0" i="0" u="none" strike="noStrike" cap="none">
              <a:solidFill>
                <a:schemeClr val="lt1"/>
              </a:solidFill>
              <a:latin typeface="Arial"/>
              <a:ea typeface="Arial"/>
              <a:cs typeface="Arial"/>
              <a:sym typeface="Arial"/>
            </a:endParaRPr>
          </a:p>
          <a:p>
            <a:pPr marL="457200" marR="0" lvl="0" indent="-457200" algn="ctr" rtl="0">
              <a:lnSpc>
                <a:spcPct val="100000"/>
              </a:lnSpc>
              <a:spcBef>
                <a:spcPts val="0"/>
              </a:spcBef>
              <a:spcAft>
                <a:spcPts val="0"/>
              </a:spcAft>
              <a:buClr>
                <a:schemeClr val="lt1"/>
              </a:buClr>
              <a:buSzPts val="3200"/>
              <a:buFont typeface="Noto Sans Symbols"/>
              <a:buChar char="⮚"/>
            </a:pPr>
            <a:r>
              <a:rPr lang="en-US" sz="3200" b="0" i="0" u="none" strike="noStrike" cap="none">
                <a:solidFill>
                  <a:schemeClr val="lt1"/>
                </a:solidFill>
                <a:latin typeface="Arial"/>
                <a:ea typeface="Arial"/>
                <a:cs typeface="Arial"/>
                <a:sym typeface="Arial"/>
              </a:rPr>
              <a:t>Unconscious Psychological Defense (Freud)</a:t>
            </a:r>
            <a:endParaRPr/>
          </a:p>
          <a:p>
            <a:pPr marL="457200" marR="0" lvl="0" indent="-457200" algn="ctr" rtl="0">
              <a:lnSpc>
                <a:spcPct val="100000"/>
              </a:lnSpc>
              <a:spcBef>
                <a:spcPts val="0"/>
              </a:spcBef>
              <a:spcAft>
                <a:spcPts val="0"/>
              </a:spcAft>
              <a:buClr>
                <a:schemeClr val="lt1"/>
              </a:buClr>
              <a:buSzPts val="3200"/>
              <a:buFont typeface="Noto Sans Symbols"/>
              <a:buChar char="⮚"/>
            </a:pPr>
            <a:r>
              <a:rPr lang="en-US" sz="3200" b="0" i="0" u="none" strike="noStrike" cap="none">
                <a:solidFill>
                  <a:schemeClr val="lt1"/>
                </a:solidFill>
                <a:latin typeface="Arial"/>
                <a:ea typeface="Arial"/>
                <a:cs typeface="Arial"/>
                <a:sym typeface="Arial"/>
              </a:rPr>
              <a:t>Moral Disbelief</a:t>
            </a:r>
            <a:endParaRPr/>
          </a:p>
          <a:p>
            <a:pPr marL="457200" marR="0" lvl="0" indent="-457200" algn="ctr" rtl="0">
              <a:lnSpc>
                <a:spcPct val="100000"/>
              </a:lnSpc>
              <a:spcBef>
                <a:spcPts val="0"/>
              </a:spcBef>
              <a:spcAft>
                <a:spcPts val="0"/>
              </a:spcAft>
              <a:buClr>
                <a:schemeClr val="lt1"/>
              </a:buClr>
              <a:buSzPts val="3200"/>
              <a:buFont typeface="Noto Sans Symbols"/>
              <a:buChar char="⮚"/>
            </a:pPr>
            <a:r>
              <a:rPr lang="en-US" sz="3200" b="0" i="0" u="none" strike="noStrike" cap="none">
                <a:solidFill>
                  <a:schemeClr val="lt1"/>
                </a:solidFill>
                <a:latin typeface="Arial"/>
                <a:ea typeface="Arial"/>
                <a:cs typeface="Arial"/>
                <a:sym typeface="Arial"/>
              </a:rPr>
              <a:t>LYING</a:t>
            </a:r>
            <a:endParaRPr sz="32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200"/>
              <a:buFont typeface="Arial"/>
              <a:buNone/>
            </a:pPr>
            <a:endParaRPr sz="3200" b="0" i="0" u="none" strike="noStrike" cap="none">
              <a:solidFill>
                <a:schemeClr val="lt1"/>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49"/>
        <p:cNvGrpSpPr/>
        <p:nvPr/>
      </p:nvGrpSpPr>
      <p:grpSpPr>
        <a:xfrm>
          <a:off x="0" y="0"/>
          <a:ext cx="0" cy="0"/>
          <a:chOff x="0" y="0"/>
          <a:chExt cx="0" cy="0"/>
        </a:xfrm>
      </p:grpSpPr>
      <p:sp>
        <p:nvSpPr>
          <p:cNvPr id="650" name="Google Shape;650;p40"/>
          <p:cNvSpPr/>
          <p:nvPr/>
        </p:nvSpPr>
        <p:spPr>
          <a:xfrm>
            <a:off x="228600" y="350274"/>
            <a:ext cx="11734800" cy="6248400"/>
          </a:xfrm>
          <a:prstGeom prst="rect">
            <a:avLst/>
          </a:prstGeom>
          <a:noFill/>
          <a:ln w="25400" cap="flat" cmpd="sng">
            <a:solidFill>
              <a:srgbClr val="EDF4F6"/>
            </a:solidFill>
            <a:prstDash val="solid"/>
            <a:round/>
            <a:headEnd type="none" w="sm" len="sm"/>
            <a:tailEnd type="none" w="sm" len="sm"/>
          </a:ln>
          <a:effectLst>
            <a:outerShdw blurRad="88900" dist="63500" dir="5400000" algn="ctr" rotWithShape="0">
              <a:srgbClr val="000000">
                <a:alpha val="4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51" name="Google Shape;651;p40"/>
          <p:cNvSpPr txBox="1"/>
          <p:nvPr/>
        </p:nvSpPr>
        <p:spPr>
          <a:xfrm>
            <a:off x="46250" y="386077"/>
            <a:ext cx="12167087" cy="1015663"/>
          </a:xfrm>
          <a:prstGeom prst="rect">
            <a:avLst/>
          </a:prstGeom>
          <a:noFill/>
          <a:ln>
            <a:noFill/>
          </a:ln>
          <a:effectLst>
            <a:outerShdw blurRad="50800" dist="165100" dir="2700000" algn="tl" rotWithShape="0">
              <a:schemeClr val="dk1">
                <a:alpha val="84313"/>
              </a:schemeClr>
            </a:outerShdw>
          </a:effectLst>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6000"/>
              <a:buFont typeface="Arial"/>
              <a:buNone/>
            </a:pPr>
            <a:endParaRPr sz="6000" b="1" i="0" u="none" strike="noStrike" cap="none">
              <a:solidFill>
                <a:srgbClr val="FFFF00"/>
              </a:solidFill>
              <a:latin typeface="Arial"/>
              <a:ea typeface="Arial"/>
              <a:cs typeface="Arial"/>
              <a:sym typeface="Arial"/>
            </a:endParaRPr>
          </a:p>
        </p:txBody>
      </p:sp>
      <p:sp>
        <p:nvSpPr>
          <p:cNvPr id="652" name="Google Shape;652;p40"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3" name="Google Shape;653;p40"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4" name="Google Shape;654;p40"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5" name="Google Shape;655;p40"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6" name="Google Shape;656;p40"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7" name="Google Shape;657;p40"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658" name="Google Shape;658;p40"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659" name="Google Shape;659;p40"/>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F8F8F8"/>
              </a:solidFill>
              <a:latin typeface="Arial"/>
              <a:ea typeface="Arial"/>
              <a:cs typeface="Arial"/>
              <a:sym typeface="Arial"/>
            </a:endParaRPr>
          </a:p>
        </p:txBody>
      </p:sp>
      <p:sp>
        <p:nvSpPr>
          <p:cNvPr id="660" name="Google Shape;660;p40"/>
          <p:cNvSpPr/>
          <p:nvPr/>
        </p:nvSpPr>
        <p:spPr>
          <a:xfrm>
            <a:off x="5839968" y="4744227"/>
            <a:ext cx="6096000" cy="36933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lt1"/>
              </a:solidFill>
              <a:latin typeface="Arial"/>
              <a:ea typeface="Arial"/>
              <a:cs typeface="Arial"/>
              <a:sym typeface="Arial"/>
            </a:endParaRPr>
          </a:p>
        </p:txBody>
      </p:sp>
      <p:sp>
        <p:nvSpPr>
          <p:cNvPr id="661" name="Google Shape;661;p40"/>
          <p:cNvSpPr txBox="1"/>
          <p:nvPr/>
        </p:nvSpPr>
        <p:spPr>
          <a:xfrm>
            <a:off x="6003634" y="1645034"/>
            <a:ext cx="184730" cy="9233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5400"/>
              <a:buFont typeface="Arial"/>
              <a:buNone/>
            </a:pPr>
            <a:endParaRPr sz="5400" b="0" i="0" u="none" strike="noStrike" cap="none">
              <a:solidFill>
                <a:schemeClr val="lt1"/>
              </a:solidFill>
              <a:latin typeface="Arial"/>
              <a:ea typeface="Arial"/>
              <a:cs typeface="Arial"/>
              <a:sym typeface="Arial"/>
            </a:endParaRPr>
          </a:p>
        </p:txBody>
      </p:sp>
      <p:sp>
        <p:nvSpPr>
          <p:cNvPr id="662" name="Google Shape;662;p40"/>
          <p:cNvSpPr txBox="1"/>
          <p:nvPr/>
        </p:nvSpPr>
        <p:spPr>
          <a:xfrm>
            <a:off x="0" y="308025"/>
            <a:ext cx="12192000" cy="1015663"/>
          </a:xfrm>
          <a:prstGeom prst="rect">
            <a:avLst/>
          </a:prstGeom>
          <a:noFill/>
          <a:ln>
            <a:noFill/>
          </a:ln>
          <a:effectLst>
            <a:outerShdw blurRad="76200" dist="12700" dir="8100000" sy="-23000" kx="800400" ky="800400" algn="br" rotWithShape="0">
              <a:srgbClr val="000000">
                <a:alpha val="20000"/>
              </a:srgbClr>
            </a:outerShdw>
          </a:effectLst>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6000"/>
              <a:buFont typeface="Arial"/>
              <a:buNone/>
            </a:pPr>
            <a:r>
              <a:rPr lang="en-US" sz="6000" b="1" i="0" u="none" strike="noStrike" cap="none">
                <a:solidFill>
                  <a:srgbClr val="FFFF00"/>
                </a:solidFill>
                <a:latin typeface="Arial"/>
                <a:ea typeface="Arial"/>
                <a:cs typeface="Arial"/>
                <a:sym typeface="Arial"/>
              </a:rPr>
              <a:t>Mis-Direction</a:t>
            </a:r>
            <a:endParaRPr/>
          </a:p>
        </p:txBody>
      </p:sp>
      <p:pic>
        <p:nvPicPr>
          <p:cNvPr id="663" name="Google Shape;663;p40" descr="FaceLiar"/>
          <p:cNvPicPr preferRelativeResize="0"/>
          <p:nvPr/>
        </p:nvPicPr>
        <p:blipFill rotWithShape="1">
          <a:blip r:embed="rId4">
            <a:alphaModFix/>
          </a:blip>
          <a:srcRect/>
          <a:stretch/>
        </p:blipFill>
        <p:spPr>
          <a:xfrm>
            <a:off x="7391400" y="1563624"/>
            <a:ext cx="2699874" cy="4724400"/>
          </a:xfrm>
          <a:prstGeom prst="rect">
            <a:avLst/>
          </a:prstGeom>
          <a:noFill/>
          <a:ln>
            <a:noFill/>
          </a:ln>
        </p:spPr>
      </p:pic>
      <p:sp>
        <p:nvSpPr>
          <p:cNvPr id="664" name="Google Shape;664;p40"/>
          <p:cNvSpPr/>
          <p:nvPr/>
        </p:nvSpPr>
        <p:spPr>
          <a:xfrm>
            <a:off x="228600" y="2050504"/>
            <a:ext cx="5839968" cy="2554545"/>
          </a:xfrm>
          <a:prstGeom prst="rect">
            <a:avLst/>
          </a:prstGeom>
          <a:noFill/>
          <a:ln>
            <a:noFill/>
          </a:ln>
        </p:spPr>
        <p:txBody>
          <a:bodyPr spcFirstLastPara="1" wrap="square" lIns="91425" tIns="45700" rIns="91425" bIns="45700" anchor="t" anchorCtr="0">
            <a:noAutofit/>
          </a:bodyPr>
          <a:lstStyle/>
          <a:p>
            <a:pPr marL="914400" marR="0" lvl="2" indent="0" algn="ctr" rtl="0">
              <a:lnSpc>
                <a:spcPct val="100000"/>
              </a:lnSpc>
              <a:spcBef>
                <a:spcPts val="0"/>
              </a:spcBef>
              <a:spcAft>
                <a:spcPts val="0"/>
              </a:spcAft>
              <a:buClr>
                <a:schemeClr val="lt1"/>
              </a:buClr>
              <a:buSzPts val="2800"/>
              <a:buFont typeface="Arial"/>
              <a:buNone/>
            </a:pPr>
            <a:r>
              <a:rPr lang="en-US" sz="2800" b="1" i="0" u="none" strike="noStrike" cap="none">
                <a:solidFill>
                  <a:schemeClr val="lt1"/>
                </a:solidFill>
                <a:latin typeface="Arial"/>
                <a:ea typeface="Arial"/>
                <a:cs typeface="Arial"/>
                <a:sym typeface="Arial"/>
              </a:rPr>
              <a:t>ETHICS PLACEBOS</a:t>
            </a:r>
            <a:endParaRPr/>
          </a:p>
          <a:p>
            <a:pPr marL="914400" marR="0" lvl="2" indent="0" algn="ctr" rtl="0">
              <a:lnSpc>
                <a:spcPct val="100000"/>
              </a:lnSpc>
              <a:spcBef>
                <a:spcPts val="0"/>
              </a:spcBef>
              <a:spcAft>
                <a:spcPts val="0"/>
              </a:spcAft>
              <a:buClr>
                <a:schemeClr val="lt1"/>
              </a:buClr>
              <a:buSzPts val="2000"/>
              <a:buFont typeface="Arial"/>
              <a:buNone/>
            </a:pPr>
            <a:r>
              <a:rPr lang="en-US" sz="2000" b="0" i="0" u="none" strike="noStrike" cap="none">
                <a:solidFill>
                  <a:schemeClr val="lt1"/>
                </a:solidFill>
                <a:latin typeface="Arial"/>
                <a:ea typeface="Arial"/>
                <a:cs typeface="Arial"/>
                <a:sym typeface="Arial"/>
              </a:rPr>
              <a:t>8 Tricks of Language</a:t>
            </a:r>
            <a:endParaRPr/>
          </a:p>
          <a:p>
            <a:pPr marL="914400" marR="0" lvl="2" indent="0" algn="ctr" rtl="0">
              <a:lnSpc>
                <a:spcPct val="100000"/>
              </a:lnSpc>
              <a:spcBef>
                <a:spcPts val="0"/>
              </a:spcBef>
              <a:spcAft>
                <a:spcPts val="0"/>
              </a:spcAft>
              <a:buClr>
                <a:schemeClr val="lt1"/>
              </a:buClr>
              <a:buSzPts val="2000"/>
              <a:buFont typeface="Arial"/>
              <a:buNone/>
            </a:pPr>
            <a:r>
              <a:rPr lang="en-US" sz="2000" b="0" i="0" u="none" strike="noStrike" cap="none">
                <a:solidFill>
                  <a:schemeClr val="lt1"/>
                </a:solidFill>
                <a:latin typeface="Arial"/>
                <a:ea typeface="Arial"/>
                <a:cs typeface="Arial"/>
                <a:sym typeface="Arial"/>
              </a:rPr>
              <a:t>22 Cognitive Strategies of justification</a:t>
            </a:r>
            <a:endParaRPr/>
          </a:p>
          <a:p>
            <a:pPr marL="914400" marR="0" lvl="2" indent="0" algn="ctr" rtl="0">
              <a:lnSpc>
                <a:spcPct val="100000"/>
              </a:lnSpc>
              <a:spcBef>
                <a:spcPts val="0"/>
              </a:spcBef>
              <a:spcAft>
                <a:spcPts val="0"/>
              </a:spcAft>
              <a:buClr>
                <a:schemeClr val="lt1"/>
              </a:buClr>
              <a:buSzPts val="2000"/>
              <a:buFont typeface="Arial"/>
              <a:buNone/>
            </a:pPr>
            <a:r>
              <a:rPr lang="en-US" sz="2000" b="0" i="0" u="none" strike="noStrike" cap="none">
                <a:solidFill>
                  <a:schemeClr val="lt1"/>
                </a:solidFill>
                <a:latin typeface="Arial"/>
                <a:ea typeface="Arial"/>
                <a:cs typeface="Arial"/>
                <a:sym typeface="Arial"/>
              </a:rPr>
              <a:t>22 Logical Fallacies </a:t>
            </a:r>
            <a:endParaRPr/>
          </a:p>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2000"/>
              <a:buFont typeface="Arial"/>
              <a:buNone/>
            </a:pPr>
            <a:r>
              <a:rPr lang="en-US" sz="2000" b="0" i="1" u="none" strike="noStrike" cap="none">
                <a:solidFill>
                  <a:schemeClr val="lt1"/>
                </a:solidFill>
                <a:latin typeface="Arial"/>
                <a:ea typeface="Arial"/>
                <a:cs typeface="Arial"/>
                <a:sym typeface="Arial"/>
              </a:rPr>
              <a:t>“take the place of steps to see, solve, and prevent problems” </a:t>
            </a:r>
            <a:endParaRPr/>
          </a:p>
          <a:p>
            <a:pPr marL="0" marR="0" lvl="0" indent="0" algn="ctr" rtl="0">
              <a:lnSpc>
                <a:spcPct val="100000"/>
              </a:lnSpc>
              <a:spcBef>
                <a:spcPts val="0"/>
              </a:spcBef>
              <a:spcAft>
                <a:spcPts val="0"/>
              </a:spcAft>
              <a:buClr>
                <a:schemeClr val="lt1"/>
              </a:buClr>
              <a:buSzPts val="1400"/>
              <a:buFont typeface="Arial"/>
              <a:buNone/>
            </a:pPr>
            <a:r>
              <a:rPr lang="en-US" sz="1400" b="0" i="0" u="none" strike="noStrike" cap="none">
                <a:solidFill>
                  <a:schemeClr val="lt1"/>
                </a:solidFill>
                <a:latin typeface="Arial"/>
                <a:ea typeface="Arial"/>
                <a:cs typeface="Arial"/>
                <a:sym typeface="Arial"/>
              </a:rPr>
              <a:t>Pope  (2015)</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69"/>
        <p:cNvGrpSpPr/>
        <p:nvPr/>
      </p:nvGrpSpPr>
      <p:grpSpPr>
        <a:xfrm>
          <a:off x="0" y="0"/>
          <a:ext cx="0" cy="0"/>
          <a:chOff x="0" y="0"/>
          <a:chExt cx="0" cy="0"/>
        </a:xfrm>
      </p:grpSpPr>
      <p:sp>
        <p:nvSpPr>
          <p:cNvPr id="670" name="Google Shape;670;p41"/>
          <p:cNvSpPr/>
          <p:nvPr/>
        </p:nvSpPr>
        <p:spPr>
          <a:xfrm>
            <a:off x="228600" y="350274"/>
            <a:ext cx="11734800" cy="6248400"/>
          </a:xfrm>
          <a:prstGeom prst="rect">
            <a:avLst/>
          </a:prstGeom>
          <a:noFill/>
          <a:ln w="25400" cap="flat" cmpd="sng">
            <a:solidFill>
              <a:srgbClr val="EDF4F6"/>
            </a:solidFill>
            <a:prstDash val="solid"/>
            <a:round/>
            <a:headEnd type="none" w="sm" len="sm"/>
            <a:tailEnd type="none" w="sm" len="sm"/>
          </a:ln>
          <a:effectLst>
            <a:outerShdw blurRad="88900" dist="63500" dir="5400000" algn="ctr" rotWithShape="0">
              <a:srgbClr val="000000">
                <a:alpha val="4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71" name="Google Shape;671;p41"/>
          <p:cNvSpPr txBox="1"/>
          <p:nvPr/>
        </p:nvSpPr>
        <p:spPr>
          <a:xfrm>
            <a:off x="46250" y="386077"/>
            <a:ext cx="12167087" cy="1015663"/>
          </a:xfrm>
          <a:prstGeom prst="rect">
            <a:avLst/>
          </a:prstGeom>
          <a:noFill/>
          <a:ln>
            <a:noFill/>
          </a:ln>
          <a:effectLst>
            <a:outerShdw blurRad="50800" dist="165100" dir="2700000" algn="tl" rotWithShape="0">
              <a:schemeClr val="dk1">
                <a:alpha val="84313"/>
              </a:schemeClr>
            </a:outerShdw>
          </a:effectLst>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6000"/>
              <a:buFont typeface="Arial"/>
              <a:buNone/>
            </a:pPr>
            <a:endParaRPr sz="6000" b="1" i="0" u="none" strike="noStrike" cap="none">
              <a:solidFill>
                <a:srgbClr val="FFFF00"/>
              </a:solidFill>
              <a:latin typeface="Arial"/>
              <a:ea typeface="Arial"/>
              <a:cs typeface="Arial"/>
              <a:sym typeface="Arial"/>
            </a:endParaRPr>
          </a:p>
        </p:txBody>
      </p:sp>
      <p:sp>
        <p:nvSpPr>
          <p:cNvPr id="672" name="Google Shape;672;p41"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73" name="Google Shape;673;p41"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74" name="Google Shape;674;p41"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75" name="Google Shape;675;p41"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76" name="Google Shape;676;p41"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77" name="Google Shape;677;p41"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678" name="Google Shape;678;p41"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679" name="Google Shape;679;p41"/>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F8F8F8"/>
              </a:solidFill>
              <a:latin typeface="Arial"/>
              <a:ea typeface="Arial"/>
              <a:cs typeface="Arial"/>
              <a:sym typeface="Arial"/>
            </a:endParaRPr>
          </a:p>
        </p:txBody>
      </p:sp>
      <p:sp>
        <p:nvSpPr>
          <p:cNvPr id="680" name="Google Shape;680;p41"/>
          <p:cNvSpPr/>
          <p:nvPr/>
        </p:nvSpPr>
        <p:spPr>
          <a:xfrm>
            <a:off x="5839968" y="4744227"/>
            <a:ext cx="6096000" cy="36933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lt1"/>
              </a:solidFill>
              <a:latin typeface="Arial"/>
              <a:ea typeface="Arial"/>
              <a:cs typeface="Arial"/>
              <a:sym typeface="Arial"/>
            </a:endParaRPr>
          </a:p>
        </p:txBody>
      </p:sp>
      <p:sp>
        <p:nvSpPr>
          <p:cNvPr id="681" name="Google Shape;681;p41"/>
          <p:cNvSpPr txBox="1"/>
          <p:nvPr/>
        </p:nvSpPr>
        <p:spPr>
          <a:xfrm>
            <a:off x="6003634" y="1645034"/>
            <a:ext cx="184730" cy="9233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5400"/>
              <a:buFont typeface="Arial"/>
              <a:buNone/>
            </a:pPr>
            <a:endParaRPr sz="5400" b="0" i="0" u="none" strike="noStrike" cap="none">
              <a:solidFill>
                <a:schemeClr val="lt1"/>
              </a:solidFill>
              <a:latin typeface="Arial"/>
              <a:ea typeface="Arial"/>
              <a:cs typeface="Arial"/>
              <a:sym typeface="Arial"/>
            </a:endParaRPr>
          </a:p>
        </p:txBody>
      </p:sp>
      <p:sp>
        <p:nvSpPr>
          <p:cNvPr id="682" name="Google Shape;682;p41"/>
          <p:cNvSpPr txBox="1"/>
          <p:nvPr/>
        </p:nvSpPr>
        <p:spPr>
          <a:xfrm>
            <a:off x="0" y="334658"/>
            <a:ext cx="12192000" cy="1015663"/>
          </a:xfrm>
          <a:prstGeom prst="rect">
            <a:avLst/>
          </a:prstGeom>
          <a:noFill/>
          <a:ln>
            <a:noFill/>
          </a:ln>
          <a:effectLst>
            <a:outerShdw blurRad="76200" dist="12700" dir="8100000" sy="-23000" kx="800400" ky="800400" algn="br" rotWithShape="0">
              <a:srgbClr val="000000">
                <a:alpha val="20000"/>
              </a:srgbClr>
            </a:outerShdw>
          </a:effectLst>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6000"/>
              <a:buFont typeface="Arial"/>
              <a:buNone/>
            </a:pPr>
            <a:r>
              <a:rPr lang="en-US" sz="6000" b="1" i="0" u="none" strike="noStrike" cap="none">
                <a:solidFill>
                  <a:srgbClr val="FFFF00"/>
                </a:solidFill>
                <a:latin typeface="Arial"/>
                <a:ea typeface="Arial"/>
                <a:cs typeface="Arial"/>
                <a:sym typeface="Arial"/>
              </a:rPr>
              <a:t>Double Bind</a:t>
            </a:r>
            <a:endParaRPr/>
          </a:p>
        </p:txBody>
      </p:sp>
      <p:sp>
        <p:nvSpPr>
          <p:cNvPr id="683" name="Google Shape;683;p41"/>
          <p:cNvSpPr/>
          <p:nvPr/>
        </p:nvSpPr>
        <p:spPr>
          <a:xfrm>
            <a:off x="244367" y="1642806"/>
            <a:ext cx="6308833" cy="4499376"/>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2800"/>
              <a:buFont typeface="Arial"/>
              <a:buNone/>
            </a:pPr>
            <a:r>
              <a:rPr lang="en-US" sz="2800" b="0" i="0" u="none" strike="noStrike" cap="none">
                <a:solidFill>
                  <a:schemeClr val="lt1"/>
                </a:solidFill>
                <a:latin typeface="Arial"/>
                <a:ea typeface="Arial"/>
                <a:cs typeface="Arial"/>
                <a:sym typeface="Arial"/>
              </a:rPr>
              <a:t>Leave the organization</a:t>
            </a:r>
            <a:endParaRPr/>
          </a:p>
          <a:p>
            <a:pPr marL="0" marR="0" lvl="0" indent="0" algn="ctr" rtl="0">
              <a:lnSpc>
                <a:spcPct val="100000"/>
              </a:lnSpc>
              <a:spcBef>
                <a:spcPts val="0"/>
              </a:spcBef>
              <a:spcAft>
                <a:spcPts val="0"/>
              </a:spcAft>
              <a:buClr>
                <a:schemeClr val="lt1"/>
              </a:buClr>
              <a:buSzPts val="2800"/>
              <a:buFont typeface="Arial"/>
              <a:buNone/>
            </a:pPr>
            <a:r>
              <a:rPr lang="en-US" sz="2800" b="0" i="0" u="none" strike="noStrike" cap="none">
                <a:solidFill>
                  <a:schemeClr val="lt1"/>
                </a:solidFill>
                <a:latin typeface="Arial"/>
                <a:ea typeface="Arial"/>
                <a:cs typeface="Arial"/>
                <a:sym typeface="Arial"/>
              </a:rPr>
              <a:t> or </a:t>
            </a:r>
            <a:endParaRPr/>
          </a:p>
          <a:p>
            <a:pPr marL="0" marR="0" lvl="0" indent="0" algn="ctr" rtl="0">
              <a:lnSpc>
                <a:spcPct val="100000"/>
              </a:lnSpc>
              <a:spcBef>
                <a:spcPts val="0"/>
              </a:spcBef>
              <a:spcAft>
                <a:spcPts val="0"/>
              </a:spcAft>
              <a:buClr>
                <a:schemeClr val="lt1"/>
              </a:buClr>
              <a:buSzPts val="2800"/>
              <a:buFont typeface="Arial"/>
              <a:buNone/>
            </a:pPr>
            <a:r>
              <a:rPr lang="en-US" sz="2800" b="0" i="0" u="none" strike="noStrike" cap="none">
                <a:solidFill>
                  <a:schemeClr val="lt1"/>
                </a:solidFill>
                <a:latin typeface="Arial"/>
                <a:ea typeface="Arial"/>
                <a:cs typeface="Arial"/>
                <a:sym typeface="Arial"/>
              </a:rPr>
              <a:t>Accept institutional betrayal as a condition of continuing membership  </a:t>
            </a:r>
            <a:endParaRPr/>
          </a:p>
          <a:p>
            <a:pPr marL="0" marR="0" lvl="0" indent="0" algn="ctr" rtl="0">
              <a:lnSpc>
                <a:spcPct val="150000"/>
              </a:lnSpc>
              <a:spcBef>
                <a:spcPts val="0"/>
              </a:spcBef>
              <a:spcAft>
                <a:spcPts val="0"/>
              </a:spcAft>
              <a:buClr>
                <a:srgbClr val="000000"/>
              </a:buClr>
              <a:buSzPts val="2000"/>
              <a:buFont typeface="Arial"/>
              <a:buNone/>
            </a:pPr>
            <a:endParaRPr sz="20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2400"/>
              <a:buFont typeface="Arial"/>
              <a:buNone/>
            </a:pPr>
            <a:r>
              <a:rPr lang="en-US" sz="2400" b="0" i="0" u="none" strike="noStrike" cap="none">
                <a:solidFill>
                  <a:schemeClr val="lt1"/>
                </a:solidFill>
                <a:latin typeface="Arial"/>
                <a:ea typeface="Arial"/>
                <a:cs typeface="Arial"/>
                <a:sym typeface="Arial"/>
              </a:rPr>
              <a:t>“Lose-Lose” Situation</a:t>
            </a:r>
            <a:endParaRPr/>
          </a:p>
          <a:p>
            <a:pPr marL="0" marR="0" lvl="0" indent="0" algn="ctr" rtl="0">
              <a:lnSpc>
                <a:spcPct val="100000"/>
              </a:lnSpc>
              <a:spcBef>
                <a:spcPts val="0"/>
              </a:spcBef>
              <a:spcAft>
                <a:spcPts val="0"/>
              </a:spcAft>
              <a:buClr>
                <a:schemeClr val="lt1"/>
              </a:buClr>
              <a:buSzPts val="2400"/>
              <a:buFont typeface="Arial"/>
              <a:buNone/>
            </a:pPr>
            <a:r>
              <a:rPr lang="en-US" sz="2400" b="0" i="0" u="none" strike="noStrike" cap="none">
                <a:solidFill>
                  <a:schemeClr val="lt1"/>
                </a:solidFill>
                <a:latin typeface="Arial"/>
                <a:ea typeface="Arial"/>
                <a:cs typeface="Arial"/>
                <a:sym typeface="Arial"/>
              </a:rPr>
              <a:t>Illusion of Choice </a:t>
            </a:r>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2400"/>
              <a:buFont typeface="Arial"/>
              <a:buNone/>
            </a:pPr>
            <a:r>
              <a:rPr lang="en-US" sz="2400" b="1" i="0" u="none" strike="noStrike" cap="none">
                <a:solidFill>
                  <a:schemeClr val="lt1"/>
                </a:solidFill>
                <a:latin typeface="Arial"/>
                <a:ea typeface="Arial"/>
                <a:cs typeface="Arial"/>
                <a:sym typeface="Arial"/>
              </a:rPr>
              <a:t>“Catch 22”</a:t>
            </a:r>
            <a:endParaRPr/>
          </a:p>
        </p:txBody>
      </p:sp>
      <p:pic>
        <p:nvPicPr>
          <p:cNvPr id="684" name="Google Shape;684;p41" descr="Hazing-cropped"/>
          <p:cNvPicPr preferRelativeResize="0"/>
          <p:nvPr/>
        </p:nvPicPr>
        <p:blipFill rotWithShape="1">
          <a:blip r:embed="rId4">
            <a:alphaModFix/>
          </a:blip>
          <a:srcRect/>
          <a:stretch/>
        </p:blipFill>
        <p:spPr>
          <a:xfrm>
            <a:off x="5839967" y="1085060"/>
            <a:ext cx="6525769" cy="5057122"/>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690" name="Google Shape;690;p42"/>
          <p:cNvSpPr/>
          <p:nvPr/>
        </p:nvSpPr>
        <p:spPr>
          <a:xfrm>
            <a:off x="228600" y="350274"/>
            <a:ext cx="11734800" cy="6248400"/>
          </a:xfrm>
          <a:prstGeom prst="rect">
            <a:avLst/>
          </a:prstGeom>
          <a:noFill/>
          <a:ln w="25400" cap="flat" cmpd="sng">
            <a:solidFill>
              <a:srgbClr val="EDF4F6"/>
            </a:solidFill>
            <a:prstDash val="solid"/>
            <a:round/>
            <a:headEnd type="none" w="sm" len="sm"/>
            <a:tailEnd type="none" w="sm" len="sm"/>
          </a:ln>
          <a:effectLst>
            <a:outerShdw blurRad="88900" dist="63500" dir="5400000" algn="ctr" rotWithShape="0">
              <a:srgbClr val="000000">
                <a:alpha val="4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691" name="Google Shape;691;p42"/>
          <p:cNvSpPr txBox="1"/>
          <p:nvPr/>
        </p:nvSpPr>
        <p:spPr>
          <a:xfrm>
            <a:off x="46250" y="386077"/>
            <a:ext cx="12167087" cy="1015663"/>
          </a:xfrm>
          <a:prstGeom prst="rect">
            <a:avLst/>
          </a:prstGeom>
          <a:noFill/>
          <a:ln>
            <a:noFill/>
          </a:ln>
          <a:effectLst>
            <a:outerShdw blurRad="50800" dist="165100" dir="2700000" algn="tl" rotWithShape="0">
              <a:schemeClr val="dk1">
                <a:alpha val="84313"/>
              </a:schemeClr>
            </a:outerShdw>
          </a:effectLst>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6000"/>
              <a:buFont typeface="Calibri"/>
              <a:buNone/>
            </a:pPr>
            <a:endParaRPr sz="6000" b="1" i="0" u="none" strike="noStrike" cap="none">
              <a:solidFill>
                <a:srgbClr val="FFFF00"/>
              </a:solidFill>
              <a:latin typeface="Arial"/>
              <a:ea typeface="Arial"/>
              <a:cs typeface="Arial"/>
              <a:sym typeface="Arial"/>
            </a:endParaRPr>
          </a:p>
        </p:txBody>
      </p:sp>
      <p:sp>
        <p:nvSpPr>
          <p:cNvPr id="692" name="Google Shape;692;p42"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693" name="Google Shape;693;p42"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694" name="Google Shape;694;p42"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695" name="Google Shape;695;p42"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696" name="Google Shape;696;p42"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697" name="Google Shape;697;p42"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pic>
        <p:nvPicPr>
          <p:cNvPr id="698" name="Google Shape;698;p42"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699" name="Google Shape;699;p42"/>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3600"/>
              <a:buFont typeface="Calibri"/>
              <a:buNone/>
            </a:pPr>
            <a:endParaRPr sz="3600" b="0" i="0" u="none" strike="noStrike" cap="none">
              <a:solidFill>
                <a:srgbClr val="F8F8F8"/>
              </a:solidFill>
              <a:latin typeface="Arial"/>
              <a:ea typeface="Arial"/>
              <a:cs typeface="Arial"/>
              <a:sym typeface="Arial"/>
            </a:endParaRPr>
          </a:p>
        </p:txBody>
      </p:sp>
      <p:sp>
        <p:nvSpPr>
          <p:cNvPr id="700" name="Google Shape;700;p42"/>
          <p:cNvSpPr/>
          <p:nvPr/>
        </p:nvSpPr>
        <p:spPr>
          <a:xfrm>
            <a:off x="5839968" y="4744227"/>
            <a:ext cx="6096000" cy="36933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1" i="0" u="none" strike="noStrike" cap="none">
              <a:solidFill>
                <a:srgbClr val="FFFFFF"/>
              </a:solidFill>
              <a:latin typeface="Arial"/>
              <a:ea typeface="Arial"/>
              <a:cs typeface="Arial"/>
              <a:sym typeface="Arial"/>
            </a:endParaRPr>
          </a:p>
        </p:txBody>
      </p:sp>
      <p:sp>
        <p:nvSpPr>
          <p:cNvPr id="701" name="Google Shape;701;p42"/>
          <p:cNvSpPr txBox="1"/>
          <p:nvPr/>
        </p:nvSpPr>
        <p:spPr>
          <a:xfrm>
            <a:off x="6003634" y="1645034"/>
            <a:ext cx="184730" cy="9233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5400"/>
              <a:buFont typeface="Calibri"/>
              <a:buNone/>
            </a:pPr>
            <a:endParaRPr sz="5400" b="0" i="0" u="none" strike="noStrike" cap="none">
              <a:solidFill>
                <a:srgbClr val="FFFFFF"/>
              </a:solidFill>
              <a:latin typeface="Arial"/>
              <a:ea typeface="Arial"/>
              <a:cs typeface="Arial"/>
              <a:sym typeface="Arial"/>
            </a:endParaRPr>
          </a:p>
        </p:txBody>
      </p:sp>
      <p:sp>
        <p:nvSpPr>
          <p:cNvPr id="702" name="Google Shape;702;p42"/>
          <p:cNvSpPr txBox="1"/>
          <p:nvPr/>
        </p:nvSpPr>
        <p:spPr>
          <a:xfrm>
            <a:off x="0" y="334658"/>
            <a:ext cx="12192000" cy="1015663"/>
          </a:xfrm>
          <a:prstGeom prst="rect">
            <a:avLst/>
          </a:prstGeom>
          <a:noFill/>
          <a:ln>
            <a:noFill/>
          </a:ln>
          <a:effectLst>
            <a:outerShdw blurRad="76200" dist="12700" dir="8100000" sy="-23000" kx="800400" ky="800400" algn="br" rotWithShape="0">
              <a:srgbClr val="000000">
                <a:alpha val="20000"/>
              </a:srgbClr>
            </a:outerShdw>
          </a:effectLst>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6000"/>
              <a:buFont typeface="Arial"/>
              <a:buNone/>
            </a:pPr>
            <a:r>
              <a:rPr lang="en-US" sz="6000" b="1" i="0" u="none" strike="noStrike" cap="none">
                <a:solidFill>
                  <a:srgbClr val="FFFF00"/>
                </a:solidFill>
                <a:latin typeface="Arial"/>
                <a:ea typeface="Arial"/>
                <a:cs typeface="Arial"/>
                <a:sym typeface="Arial"/>
              </a:rPr>
              <a:t>Sport Culture</a:t>
            </a:r>
            <a:endParaRPr/>
          </a:p>
        </p:txBody>
      </p:sp>
      <p:pic>
        <p:nvPicPr>
          <p:cNvPr id="703" name="Google Shape;703;p42"/>
          <p:cNvPicPr preferRelativeResize="0"/>
          <p:nvPr/>
        </p:nvPicPr>
        <p:blipFill rotWithShape="1">
          <a:blip r:embed="rId4">
            <a:alphaModFix/>
          </a:blip>
          <a:srcRect/>
          <a:stretch/>
        </p:blipFill>
        <p:spPr>
          <a:xfrm>
            <a:off x="7694941" y="1611710"/>
            <a:ext cx="2937447" cy="4546049"/>
          </a:xfrm>
          <a:prstGeom prst="rect">
            <a:avLst/>
          </a:prstGeom>
          <a:noFill/>
          <a:ln w="38100" cap="flat" cmpd="sng">
            <a:solidFill>
              <a:schemeClr val="lt1"/>
            </a:solidFill>
            <a:prstDash val="solid"/>
            <a:miter lim="800000"/>
            <a:headEnd type="none" w="sm" len="sm"/>
            <a:tailEnd type="none" w="sm" len="sm"/>
          </a:ln>
          <a:effectLst>
            <a:outerShdw blurRad="342900" dist="330200" dir="2700000" algn="ctr" rotWithShape="0">
              <a:schemeClr val="dk1">
                <a:alpha val="63529"/>
              </a:schemeClr>
            </a:outerShdw>
          </a:effectLst>
        </p:spPr>
      </p:pic>
      <p:sp>
        <p:nvSpPr>
          <p:cNvPr id="704" name="Google Shape;704;p42"/>
          <p:cNvSpPr/>
          <p:nvPr/>
        </p:nvSpPr>
        <p:spPr>
          <a:xfrm>
            <a:off x="228599" y="1624333"/>
            <a:ext cx="6276080" cy="440120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2800"/>
              <a:buFont typeface="Calibri"/>
              <a:buNone/>
            </a:pPr>
            <a:endParaRPr sz="2800" b="0" i="0" u="none" strike="noStrike" cap="none">
              <a:solidFill>
                <a:srgbClr val="FFFFFF"/>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2800"/>
              <a:buFont typeface="Arial"/>
              <a:buNone/>
            </a:pPr>
            <a:r>
              <a:rPr lang="en-US" sz="2800" b="0" i="0" u="none" strike="noStrike" cap="none">
                <a:solidFill>
                  <a:srgbClr val="FFFFFF"/>
                </a:solidFill>
                <a:latin typeface="Arial"/>
                <a:ea typeface="Arial"/>
                <a:cs typeface="Arial"/>
                <a:sym typeface="Arial"/>
              </a:rPr>
              <a:t>Exclusive Membership </a:t>
            </a:r>
            <a:endParaRPr/>
          </a:p>
          <a:p>
            <a:pPr marL="0" marR="0" lvl="0" indent="0" algn="ctr" rtl="0">
              <a:lnSpc>
                <a:spcPct val="100000"/>
              </a:lnSpc>
              <a:spcBef>
                <a:spcPts val="0"/>
              </a:spcBef>
              <a:spcAft>
                <a:spcPts val="0"/>
              </a:spcAft>
              <a:buClr>
                <a:schemeClr val="dk1"/>
              </a:buClr>
              <a:buSzPts val="2800"/>
              <a:buFont typeface="Calibri"/>
              <a:buNone/>
            </a:pPr>
            <a:endParaRPr sz="2800" b="0" i="0" u="none" strike="noStrike" cap="none">
              <a:solidFill>
                <a:srgbClr val="FFFFFF"/>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2800"/>
              <a:buFont typeface="Arial"/>
              <a:buNone/>
            </a:pPr>
            <a:r>
              <a:rPr lang="en-US" sz="2800" b="0" i="0" u="none" strike="noStrike" cap="none">
                <a:solidFill>
                  <a:srgbClr val="FFFFFF"/>
                </a:solidFill>
                <a:latin typeface="Arial"/>
                <a:ea typeface="Arial"/>
                <a:cs typeface="Arial"/>
                <a:sym typeface="Arial"/>
              </a:rPr>
              <a:t>Shared Mission</a:t>
            </a:r>
            <a:endParaRPr/>
          </a:p>
          <a:p>
            <a:pPr marL="0" marR="0" lvl="0" indent="0" algn="ctr" rtl="0">
              <a:lnSpc>
                <a:spcPct val="100000"/>
              </a:lnSpc>
              <a:spcBef>
                <a:spcPts val="0"/>
              </a:spcBef>
              <a:spcAft>
                <a:spcPts val="0"/>
              </a:spcAft>
              <a:buClr>
                <a:schemeClr val="dk1"/>
              </a:buClr>
              <a:buSzPts val="2800"/>
              <a:buFont typeface="Calibri"/>
              <a:buNone/>
            </a:pPr>
            <a:endParaRPr sz="2800" b="0" i="0" u="none" strike="noStrike" cap="none">
              <a:solidFill>
                <a:srgbClr val="FFFFFF"/>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2800"/>
              <a:buFont typeface="Arial"/>
              <a:buNone/>
            </a:pPr>
            <a:r>
              <a:rPr lang="en-US" sz="2800" b="0" i="0" u="none" strike="noStrike" cap="none">
                <a:solidFill>
                  <a:srgbClr val="FFFFFF"/>
                </a:solidFill>
                <a:latin typeface="Arial"/>
                <a:ea typeface="Arial"/>
                <a:cs typeface="Arial"/>
                <a:sym typeface="Arial"/>
              </a:rPr>
              <a:t>Out Group - In Group Transition</a:t>
            </a:r>
            <a:endParaRPr/>
          </a:p>
          <a:p>
            <a:pPr marL="0" marR="0" lvl="0" indent="0" algn="ctr" rtl="0">
              <a:lnSpc>
                <a:spcPct val="100000"/>
              </a:lnSpc>
              <a:spcBef>
                <a:spcPts val="0"/>
              </a:spcBef>
              <a:spcAft>
                <a:spcPts val="0"/>
              </a:spcAft>
              <a:buClr>
                <a:schemeClr val="dk1"/>
              </a:buClr>
              <a:buSzPts val="2800"/>
              <a:buFont typeface="Calibri"/>
              <a:buNone/>
            </a:pPr>
            <a:endParaRPr sz="2800" b="0" i="0" u="none" strike="noStrike" cap="none">
              <a:solidFill>
                <a:srgbClr val="FFFFFF"/>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2800"/>
              <a:buFont typeface="Arial"/>
              <a:buNone/>
            </a:pPr>
            <a:r>
              <a:rPr lang="en-US" sz="2800" b="0" i="0" u="none" strike="noStrike" cap="none">
                <a:solidFill>
                  <a:srgbClr val="FFFFFF"/>
                </a:solidFill>
                <a:latin typeface="Arial"/>
                <a:ea typeface="Arial"/>
                <a:cs typeface="Arial"/>
                <a:sym typeface="Arial"/>
              </a:rPr>
              <a:t>Distinct Language, Clothing, Practices  </a:t>
            </a:r>
            <a:endParaRPr/>
          </a:p>
          <a:p>
            <a:pPr marL="0" marR="0" lvl="0" indent="0" algn="ctr" rtl="0">
              <a:lnSpc>
                <a:spcPct val="100000"/>
              </a:lnSpc>
              <a:spcBef>
                <a:spcPts val="0"/>
              </a:spcBef>
              <a:spcAft>
                <a:spcPts val="0"/>
              </a:spcAft>
              <a:buClr>
                <a:schemeClr val="dk1"/>
              </a:buClr>
              <a:buSzPts val="2800"/>
              <a:buFont typeface="Calibri"/>
              <a:buNone/>
            </a:pPr>
            <a:endParaRPr sz="2800" b="0" i="0" u="none" strike="noStrike" cap="none">
              <a:solidFill>
                <a:srgbClr val="FFFFFF"/>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709"/>
        <p:cNvGrpSpPr/>
        <p:nvPr/>
      </p:nvGrpSpPr>
      <p:grpSpPr>
        <a:xfrm>
          <a:off x="0" y="0"/>
          <a:ext cx="0" cy="0"/>
          <a:chOff x="0" y="0"/>
          <a:chExt cx="0" cy="0"/>
        </a:xfrm>
      </p:grpSpPr>
      <p:sp>
        <p:nvSpPr>
          <p:cNvPr id="710" name="Google Shape;710;p43"/>
          <p:cNvSpPr/>
          <p:nvPr/>
        </p:nvSpPr>
        <p:spPr>
          <a:xfrm>
            <a:off x="228600" y="350274"/>
            <a:ext cx="11734800" cy="6248400"/>
          </a:xfrm>
          <a:prstGeom prst="rect">
            <a:avLst/>
          </a:prstGeom>
          <a:noFill/>
          <a:ln w="25400" cap="flat" cmpd="sng">
            <a:solidFill>
              <a:srgbClr val="EDF4F6"/>
            </a:solidFill>
            <a:prstDash val="solid"/>
            <a:round/>
            <a:headEnd type="none" w="sm" len="sm"/>
            <a:tailEnd type="none" w="sm" len="sm"/>
          </a:ln>
          <a:effectLst>
            <a:outerShdw blurRad="88900" dist="63500" dir="5400000" algn="ctr" rotWithShape="0">
              <a:srgbClr val="000000">
                <a:alpha val="4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11" name="Google Shape;711;p43"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12" name="Google Shape;712;p43"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13" name="Google Shape;713;p43"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14" name="Google Shape;714;p43"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15" name="Google Shape;715;p43"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16" name="Google Shape;716;p43"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717" name="Google Shape;717;p43"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718" name="Google Shape;718;p43"/>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F8F8F8"/>
              </a:solidFill>
              <a:latin typeface="Arial"/>
              <a:ea typeface="Arial"/>
              <a:cs typeface="Arial"/>
              <a:sym typeface="Arial"/>
            </a:endParaRPr>
          </a:p>
        </p:txBody>
      </p:sp>
      <p:sp>
        <p:nvSpPr>
          <p:cNvPr id="719" name="Google Shape;719;p43"/>
          <p:cNvSpPr/>
          <p:nvPr/>
        </p:nvSpPr>
        <p:spPr>
          <a:xfrm>
            <a:off x="5839968" y="4744227"/>
            <a:ext cx="6096000" cy="36933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lt1"/>
              </a:solidFill>
              <a:latin typeface="Arial"/>
              <a:ea typeface="Arial"/>
              <a:cs typeface="Arial"/>
              <a:sym typeface="Arial"/>
            </a:endParaRPr>
          </a:p>
        </p:txBody>
      </p:sp>
      <p:sp>
        <p:nvSpPr>
          <p:cNvPr id="720" name="Google Shape;720;p43"/>
          <p:cNvSpPr txBox="1"/>
          <p:nvPr/>
        </p:nvSpPr>
        <p:spPr>
          <a:xfrm>
            <a:off x="6003634" y="1645034"/>
            <a:ext cx="184730" cy="9233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5400"/>
              <a:buFont typeface="Arial"/>
              <a:buNone/>
            </a:pPr>
            <a:endParaRPr sz="5400" b="0" i="0" u="none" strike="noStrike" cap="none">
              <a:solidFill>
                <a:schemeClr val="lt1"/>
              </a:solidFill>
              <a:latin typeface="Arial"/>
              <a:ea typeface="Arial"/>
              <a:cs typeface="Arial"/>
              <a:sym typeface="Arial"/>
            </a:endParaRPr>
          </a:p>
        </p:txBody>
      </p:sp>
      <p:sp>
        <p:nvSpPr>
          <p:cNvPr id="721" name="Google Shape;721;p43"/>
          <p:cNvSpPr txBox="1"/>
          <p:nvPr/>
        </p:nvSpPr>
        <p:spPr>
          <a:xfrm>
            <a:off x="334680" y="291377"/>
            <a:ext cx="11707368" cy="153888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5400"/>
              <a:buFont typeface="Arial"/>
              <a:buNone/>
            </a:pPr>
            <a:r>
              <a:rPr lang="en-US" sz="5400" b="1" i="0" u="none" strike="noStrike" cap="none">
                <a:solidFill>
                  <a:srgbClr val="FFFF00"/>
                </a:solidFill>
                <a:latin typeface="Arial"/>
                <a:ea typeface="Arial"/>
                <a:cs typeface="Arial"/>
                <a:sym typeface="Arial"/>
              </a:rPr>
              <a:t>As a Team Forms…</a:t>
            </a:r>
            <a:endParaRPr/>
          </a:p>
          <a:p>
            <a:pPr marL="0" marR="0" lvl="0" indent="0" algn="ctr" rtl="0">
              <a:lnSpc>
                <a:spcPct val="100000"/>
              </a:lnSpc>
              <a:spcBef>
                <a:spcPts val="0"/>
              </a:spcBef>
              <a:spcAft>
                <a:spcPts val="0"/>
              </a:spcAft>
              <a:buClr>
                <a:srgbClr val="FFFF00"/>
              </a:buClr>
              <a:buSzPts val="4000"/>
              <a:buFont typeface="Arial"/>
              <a:buNone/>
            </a:pPr>
            <a:r>
              <a:rPr lang="en-US" sz="4000" b="1" i="1" u="none" strike="noStrike" cap="none">
                <a:solidFill>
                  <a:srgbClr val="FFFF00"/>
                </a:solidFill>
                <a:latin typeface="Arial"/>
                <a:ea typeface="Arial"/>
                <a:cs typeface="Arial"/>
                <a:sym typeface="Arial"/>
              </a:rPr>
              <a:t>Group Dynamics Will Unfold</a:t>
            </a:r>
            <a:endParaRPr/>
          </a:p>
        </p:txBody>
      </p:sp>
      <p:pic>
        <p:nvPicPr>
          <p:cNvPr id="722" name="Google Shape;722;p43"/>
          <p:cNvPicPr preferRelativeResize="0"/>
          <p:nvPr/>
        </p:nvPicPr>
        <p:blipFill rotWithShape="1">
          <a:blip r:embed="rId4">
            <a:alphaModFix/>
          </a:blip>
          <a:srcRect/>
          <a:stretch/>
        </p:blipFill>
        <p:spPr>
          <a:xfrm>
            <a:off x="7223240" y="2274746"/>
            <a:ext cx="3329455" cy="3713673"/>
          </a:xfrm>
          <a:prstGeom prst="rect">
            <a:avLst/>
          </a:prstGeom>
          <a:noFill/>
          <a:ln w="38100" cap="flat" cmpd="sng">
            <a:solidFill>
              <a:srgbClr val="FFFF00"/>
            </a:solidFill>
            <a:prstDash val="solid"/>
            <a:miter lim="800000"/>
            <a:headEnd type="none" w="sm" len="sm"/>
            <a:tailEnd type="none" w="sm" len="sm"/>
          </a:ln>
          <a:effectLst>
            <a:outerShdw blurRad="279400" dist="393700" dir="2700000" algn="tl" rotWithShape="0">
              <a:srgbClr val="000000">
                <a:alpha val="40000"/>
              </a:srgbClr>
            </a:outerShdw>
          </a:effectLst>
        </p:spPr>
      </p:pic>
      <p:sp>
        <p:nvSpPr>
          <p:cNvPr id="723" name="Google Shape;723;p43"/>
          <p:cNvSpPr/>
          <p:nvPr/>
        </p:nvSpPr>
        <p:spPr>
          <a:xfrm>
            <a:off x="228598" y="1915028"/>
            <a:ext cx="5867402" cy="415498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3600"/>
              <a:buFont typeface="Arial"/>
              <a:buNone/>
            </a:pPr>
            <a:r>
              <a:rPr lang="en-US" sz="3600" b="1" i="0" u="none" strike="noStrike" cap="none">
                <a:solidFill>
                  <a:schemeClr val="lt1"/>
                </a:solidFill>
                <a:latin typeface="Arial"/>
                <a:ea typeface="Arial"/>
                <a:cs typeface="Arial"/>
                <a:sym typeface="Arial"/>
              </a:rPr>
              <a:t>Process</a:t>
            </a:r>
            <a:endParaRPr/>
          </a:p>
          <a:p>
            <a:pPr marL="0" marR="0" lvl="0" indent="0" algn="ctr" rtl="0">
              <a:lnSpc>
                <a:spcPct val="100000"/>
              </a:lnSpc>
              <a:spcBef>
                <a:spcPts val="0"/>
              </a:spcBef>
              <a:spcAft>
                <a:spcPts val="0"/>
              </a:spcAft>
              <a:buClr>
                <a:schemeClr val="lt1"/>
              </a:buClr>
              <a:buSzPts val="2400"/>
              <a:buFont typeface="Arial"/>
              <a:buNone/>
            </a:pPr>
            <a:r>
              <a:rPr lang="en-US" sz="2400" b="0" i="0" u="none" strike="noStrike" cap="none">
                <a:solidFill>
                  <a:schemeClr val="lt1"/>
                </a:solidFill>
                <a:latin typeface="Arial"/>
                <a:ea typeface="Arial"/>
                <a:cs typeface="Arial"/>
                <a:sym typeface="Arial"/>
              </a:rPr>
              <a:t>Form… Storm… Norm… Conform…</a:t>
            </a:r>
            <a:endParaRPr/>
          </a:p>
          <a:p>
            <a:pPr marL="0" marR="0" lvl="0" indent="0" algn="ctr" rtl="0">
              <a:lnSpc>
                <a:spcPct val="100000"/>
              </a:lnSpc>
              <a:spcBef>
                <a:spcPts val="0"/>
              </a:spcBef>
              <a:spcAft>
                <a:spcPts val="0"/>
              </a:spcAft>
              <a:buClr>
                <a:schemeClr val="dk1"/>
              </a:buClr>
              <a:buSzPts val="1800"/>
              <a:buFont typeface="Calibri"/>
              <a:buNone/>
            </a:pPr>
            <a:endParaRPr sz="18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3600"/>
              <a:buFont typeface="Arial"/>
              <a:buNone/>
            </a:pPr>
            <a:r>
              <a:rPr lang="en-US" sz="3600" b="1" i="0" u="none" strike="noStrike" cap="none">
                <a:solidFill>
                  <a:schemeClr val="lt1"/>
                </a:solidFill>
                <a:latin typeface="Arial"/>
                <a:ea typeface="Arial"/>
                <a:cs typeface="Arial"/>
                <a:sym typeface="Arial"/>
              </a:rPr>
              <a:t>Shared Mission</a:t>
            </a:r>
            <a:endParaRPr/>
          </a:p>
          <a:p>
            <a:pPr marL="0" marR="0" lvl="0" indent="0" algn="ctr" rtl="0">
              <a:lnSpc>
                <a:spcPct val="100000"/>
              </a:lnSpc>
              <a:spcBef>
                <a:spcPts val="0"/>
              </a:spcBef>
              <a:spcAft>
                <a:spcPts val="0"/>
              </a:spcAft>
              <a:buClr>
                <a:schemeClr val="lt1"/>
              </a:buClr>
              <a:buSzPts val="2400"/>
              <a:buFont typeface="Arial"/>
              <a:buNone/>
            </a:pPr>
            <a:r>
              <a:rPr lang="en-US" sz="2400" b="0" i="0" u="none" strike="noStrike" cap="none">
                <a:solidFill>
                  <a:schemeClr val="lt1"/>
                </a:solidFill>
                <a:latin typeface="Arial"/>
                <a:ea typeface="Arial"/>
                <a:cs typeface="Arial"/>
                <a:sym typeface="Arial"/>
              </a:rPr>
              <a:t>Cohesiveness</a:t>
            </a:r>
            <a:endParaRPr/>
          </a:p>
          <a:p>
            <a:pPr marL="0" marR="0" lvl="0" indent="0" algn="ctr" rtl="0">
              <a:lnSpc>
                <a:spcPct val="100000"/>
              </a:lnSpc>
              <a:spcBef>
                <a:spcPts val="0"/>
              </a:spcBef>
              <a:spcAft>
                <a:spcPts val="0"/>
              </a:spcAft>
              <a:buClr>
                <a:schemeClr val="lt1"/>
              </a:buClr>
              <a:buSzPts val="2400"/>
              <a:buFont typeface="Arial"/>
              <a:buNone/>
            </a:pPr>
            <a:r>
              <a:rPr lang="en-US" sz="2400" b="0" i="0" u="none" strike="noStrike" cap="none">
                <a:solidFill>
                  <a:schemeClr val="lt1"/>
                </a:solidFill>
                <a:latin typeface="Arial"/>
                <a:ea typeface="Arial"/>
                <a:cs typeface="Arial"/>
                <a:sym typeface="Arial"/>
              </a:rPr>
              <a:t>Performance Enhancement</a:t>
            </a:r>
            <a:endParaRPr/>
          </a:p>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3600"/>
              <a:buFont typeface="Arial"/>
              <a:buNone/>
            </a:pPr>
            <a:r>
              <a:rPr lang="en-US" sz="3600" b="1" i="0" u="none" strike="noStrike" cap="none">
                <a:solidFill>
                  <a:schemeClr val="lt1"/>
                </a:solidFill>
                <a:latin typeface="Arial"/>
                <a:ea typeface="Arial"/>
                <a:cs typeface="Arial"/>
                <a:sym typeface="Arial"/>
              </a:rPr>
              <a:t>Danger</a:t>
            </a:r>
            <a:endParaRPr/>
          </a:p>
          <a:p>
            <a:pPr marL="0" marR="0" lvl="0" indent="0" algn="ctr" rtl="0">
              <a:lnSpc>
                <a:spcPct val="100000"/>
              </a:lnSpc>
              <a:spcBef>
                <a:spcPts val="0"/>
              </a:spcBef>
              <a:spcAft>
                <a:spcPts val="0"/>
              </a:spcAft>
              <a:buClr>
                <a:schemeClr val="lt1"/>
              </a:buClr>
              <a:buSzPts val="2400"/>
              <a:buFont typeface="Arial"/>
              <a:buNone/>
            </a:pPr>
            <a:r>
              <a:rPr lang="en-US" sz="2400" b="0" i="0" u="none" strike="noStrike" cap="none">
                <a:solidFill>
                  <a:schemeClr val="lt1"/>
                </a:solidFill>
                <a:latin typeface="Arial"/>
                <a:ea typeface="Arial"/>
                <a:cs typeface="Arial"/>
                <a:sym typeface="Arial"/>
              </a:rPr>
              <a:t>“Off the Field of Play”</a:t>
            </a:r>
            <a:endParaRPr/>
          </a:p>
          <a:p>
            <a:pPr marL="0" marR="0" lvl="0" indent="0" algn="ctr" rtl="0">
              <a:lnSpc>
                <a:spcPct val="100000"/>
              </a:lnSpc>
              <a:spcBef>
                <a:spcPts val="0"/>
              </a:spcBef>
              <a:spcAft>
                <a:spcPts val="0"/>
              </a:spcAft>
              <a:buClr>
                <a:schemeClr val="lt1"/>
              </a:buClr>
              <a:buSzPts val="2400"/>
              <a:buFont typeface="Arial"/>
              <a:buNone/>
            </a:pPr>
            <a:r>
              <a:rPr lang="en-US" sz="2400" b="0" i="0" u="none" strike="noStrike" cap="none">
                <a:solidFill>
                  <a:schemeClr val="lt1"/>
                </a:solidFill>
                <a:latin typeface="Arial"/>
                <a:ea typeface="Arial"/>
                <a:cs typeface="Arial"/>
                <a:sym typeface="Arial"/>
              </a:rPr>
              <a:t>Activities Not Integral to Sport</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28"/>
        <p:cNvGrpSpPr/>
        <p:nvPr/>
      </p:nvGrpSpPr>
      <p:grpSpPr>
        <a:xfrm>
          <a:off x="0" y="0"/>
          <a:ext cx="0" cy="0"/>
          <a:chOff x="0" y="0"/>
          <a:chExt cx="0" cy="0"/>
        </a:xfrm>
      </p:grpSpPr>
      <p:sp>
        <p:nvSpPr>
          <p:cNvPr id="729" name="Google Shape;729;p44"/>
          <p:cNvSpPr/>
          <p:nvPr/>
        </p:nvSpPr>
        <p:spPr>
          <a:xfrm>
            <a:off x="228600" y="350274"/>
            <a:ext cx="11734800" cy="6248400"/>
          </a:xfrm>
          <a:prstGeom prst="rect">
            <a:avLst/>
          </a:prstGeom>
          <a:noFill/>
          <a:ln w="25400" cap="flat" cmpd="sng">
            <a:solidFill>
              <a:srgbClr val="EDF4F6"/>
            </a:solidFill>
            <a:prstDash val="solid"/>
            <a:round/>
            <a:headEnd type="none" w="sm" len="sm"/>
            <a:tailEnd type="none" w="sm" len="sm"/>
          </a:ln>
          <a:effectLst>
            <a:outerShdw blurRad="88900" dist="63500" dir="5400000" algn="ctr" rotWithShape="0">
              <a:srgbClr val="000000">
                <a:alpha val="4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30" name="Google Shape;730;p44"/>
          <p:cNvSpPr txBox="1"/>
          <p:nvPr/>
        </p:nvSpPr>
        <p:spPr>
          <a:xfrm>
            <a:off x="0" y="413466"/>
            <a:ext cx="12167087" cy="1015663"/>
          </a:xfrm>
          <a:prstGeom prst="rect">
            <a:avLst/>
          </a:prstGeom>
          <a:noFill/>
          <a:ln>
            <a:noFill/>
          </a:ln>
          <a:effectLst>
            <a:outerShdw blurRad="50800" dist="165100" dir="2700000" algn="tl" rotWithShape="0">
              <a:schemeClr val="dk1">
                <a:alpha val="84313"/>
              </a:schemeClr>
            </a:outerShdw>
          </a:effectLst>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6000"/>
              <a:buFont typeface="Arial"/>
              <a:buNone/>
            </a:pPr>
            <a:endParaRPr sz="6000" b="1" i="0" u="none" strike="noStrike" cap="none">
              <a:solidFill>
                <a:srgbClr val="FFFF00"/>
              </a:solidFill>
              <a:latin typeface="Arial"/>
              <a:ea typeface="Arial"/>
              <a:cs typeface="Arial"/>
              <a:sym typeface="Arial"/>
            </a:endParaRPr>
          </a:p>
        </p:txBody>
      </p:sp>
      <p:sp>
        <p:nvSpPr>
          <p:cNvPr id="731" name="Google Shape;731;p44"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32" name="Google Shape;732;p44"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33" name="Google Shape;733;p44"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34" name="Google Shape;734;p44"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35" name="Google Shape;735;p44"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36" name="Google Shape;736;p44"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737" name="Google Shape;737;p44"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738" name="Google Shape;738;p44"/>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F8F8F8"/>
              </a:solidFill>
              <a:latin typeface="Arial"/>
              <a:ea typeface="Arial"/>
              <a:cs typeface="Arial"/>
              <a:sym typeface="Arial"/>
            </a:endParaRPr>
          </a:p>
        </p:txBody>
      </p:sp>
      <p:sp>
        <p:nvSpPr>
          <p:cNvPr id="739" name="Google Shape;739;p44"/>
          <p:cNvSpPr/>
          <p:nvPr/>
        </p:nvSpPr>
        <p:spPr>
          <a:xfrm>
            <a:off x="5839968" y="4744227"/>
            <a:ext cx="6096000" cy="36933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lt1"/>
              </a:solidFill>
              <a:latin typeface="Arial"/>
              <a:ea typeface="Arial"/>
              <a:cs typeface="Arial"/>
              <a:sym typeface="Arial"/>
            </a:endParaRPr>
          </a:p>
        </p:txBody>
      </p:sp>
      <p:sp>
        <p:nvSpPr>
          <p:cNvPr id="740" name="Google Shape;740;p44"/>
          <p:cNvSpPr txBox="1"/>
          <p:nvPr/>
        </p:nvSpPr>
        <p:spPr>
          <a:xfrm>
            <a:off x="6003634" y="1645034"/>
            <a:ext cx="184730" cy="9233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5400"/>
              <a:buFont typeface="Arial"/>
              <a:buNone/>
            </a:pPr>
            <a:endParaRPr sz="5400" b="0" i="0" u="none" strike="noStrike" cap="none">
              <a:solidFill>
                <a:schemeClr val="lt1"/>
              </a:solidFill>
              <a:latin typeface="Arial"/>
              <a:ea typeface="Arial"/>
              <a:cs typeface="Arial"/>
              <a:sym typeface="Arial"/>
            </a:endParaRPr>
          </a:p>
        </p:txBody>
      </p:sp>
      <p:sp>
        <p:nvSpPr>
          <p:cNvPr id="741" name="Google Shape;741;p44"/>
          <p:cNvSpPr/>
          <p:nvPr/>
        </p:nvSpPr>
        <p:spPr>
          <a:xfrm>
            <a:off x="234697" y="1871192"/>
            <a:ext cx="5861304" cy="3293209"/>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2400"/>
              <a:buFont typeface="Arial"/>
              <a:buNone/>
            </a:pPr>
            <a:r>
              <a:rPr lang="en-US" sz="2400" b="1" i="0" u="none" strike="noStrike" cap="none">
                <a:solidFill>
                  <a:schemeClr val="lt1"/>
                </a:solidFill>
                <a:latin typeface="Arial"/>
                <a:ea typeface="Arial"/>
                <a:cs typeface="Arial"/>
                <a:sym typeface="Arial"/>
              </a:rPr>
              <a:t>How To Engage In Team Building </a:t>
            </a:r>
            <a:endParaRPr/>
          </a:p>
          <a:p>
            <a:pPr marL="0" marR="0" lvl="0" indent="0" algn="ctr" rtl="0">
              <a:lnSpc>
                <a:spcPct val="100000"/>
              </a:lnSpc>
              <a:spcBef>
                <a:spcPts val="0"/>
              </a:spcBef>
              <a:spcAft>
                <a:spcPts val="0"/>
              </a:spcAft>
              <a:buClr>
                <a:schemeClr val="lt1"/>
              </a:buClr>
              <a:buSzPts val="2400"/>
              <a:buFont typeface="Arial"/>
              <a:buNone/>
            </a:pPr>
            <a:r>
              <a:rPr lang="en-US" sz="2400" b="1" i="0" u="none" strike="noStrike" cap="none">
                <a:solidFill>
                  <a:schemeClr val="lt1"/>
                </a:solidFill>
                <a:latin typeface="Arial"/>
                <a:ea typeface="Arial"/>
                <a:cs typeface="Arial"/>
                <a:sym typeface="Arial"/>
              </a:rPr>
              <a:t>In An Era Of Hazing?</a:t>
            </a:r>
            <a:endParaRPr/>
          </a:p>
          <a:p>
            <a:pPr marL="0" marR="0" lvl="0" indent="0" algn="ctr" rtl="0">
              <a:lnSpc>
                <a:spcPct val="100000"/>
              </a:lnSpc>
              <a:spcBef>
                <a:spcPts val="0"/>
              </a:spcBef>
              <a:spcAft>
                <a:spcPts val="0"/>
              </a:spcAft>
              <a:buClr>
                <a:srgbClr val="000000"/>
              </a:buClr>
              <a:buSzPts val="2400"/>
              <a:buFont typeface="Arial"/>
              <a:buNone/>
            </a:pPr>
            <a:endParaRPr sz="2400" b="1" i="0" u="none" strike="noStrike" cap="none">
              <a:solidFill>
                <a:schemeClr val="lt1"/>
              </a:solidFill>
              <a:latin typeface="Arial"/>
              <a:ea typeface="Arial"/>
              <a:cs typeface="Arial"/>
              <a:sym typeface="Arial"/>
            </a:endParaRPr>
          </a:p>
          <a:p>
            <a:pPr marL="800100" marR="0" lvl="1" indent="-342900" algn="l" rtl="0">
              <a:lnSpc>
                <a:spcPct val="200000"/>
              </a:lnSpc>
              <a:spcBef>
                <a:spcPts val="0"/>
              </a:spcBef>
              <a:spcAft>
                <a:spcPts val="0"/>
              </a:spcAft>
              <a:buClr>
                <a:schemeClr val="lt1"/>
              </a:buClr>
              <a:buSzPts val="2000"/>
              <a:buFont typeface="Noto Sans Symbols"/>
              <a:buChar char="➢"/>
            </a:pPr>
            <a:r>
              <a:rPr lang="en-US" sz="2000" b="0" i="0" u="none" strike="noStrike" cap="none">
                <a:solidFill>
                  <a:schemeClr val="lt1"/>
                </a:solidFill>
                <a:latin typeface="Arial"/>
                <a:ea typeface="Arial"/>
                <a:cs typeface="Arial"/>
                <a:sym typeface="Arial"/>
              </a:rPr>
              <a:t>Vagaries of Definition</a:t>
            </a:r>
            <a:endParaRPr/>
          </a:p>
          <a:p>
            <a:pPr marL="800100" marR="0" lvl="1" indent="-342900" algn="l" rtl="0">
              <a:lnSpc>
                <a:spcPct val="200000"/>
              </a:lnSpc>
              <a:spcBef>
                <a:spcPts val="0"/>
              </a:spcBef>
              <a:spcAft>
                <a:spcPts val="0"/>
              </a:spcAft>
              <a:buClr>
                <a:schemeClr val="lt1"/>
              </a:buClr>
              <a:buSzPts val="2000"/>
              <a:buFont typeface="Noto Sans Symbols"/>
              <a:buChar char="➢"/>
            </a:pPr>
            <a:r>
              <a:rPr lang="en-US" sz="2000" b="0" i="0" u="none" strike="noStrike" cap="none">
                <a:solidFill>
                  <a:schemeClr val="lt1"/>
                </a:solidFill>
                <a:latin typeface="Arial"/>
                <a:ea typeface="Arial"/>
                <a:cs typeface="Arial"/>
                <a:sym typeface="Arial"/>
              </a:rPr>
              <a:t>Inherent Complexities of Group Dynamics</a:t>
            </a:r>
            <a:endParaRPr/>
          </a:p>
          <a:p>
            <a:pPr marL="800100" marR="0" lvl="1" indent="-342900" algn="l" rtl="0">
              <a:lnSpc>
                <a:spcPct val="200000"/>
              </a:lnSpc>
              <a:spcBef>
                <a:spcPts val="0"/>
              </a:spcBef>
              <a:spcAft>
                <a:spcPts val="0"/>
              </a:spcAft>
              <a:buClr>
                <a:schemeClr val="lt1"/>
              </a:buClr>
              <a:buSzPts val="2000"/>
              <a:buFont typeface="Noto Sans Symbols"/>
              <a:buChar char="➢"/>
            </a:pPr>
            <a:r>
              <a:rPr lang="en-US" sz="2000" b="0" i="0" u="none" strike="noStrike" cap="none">
                <a:solidFill>
                  <a:schemeClr val="lt1"/>
                </a:solidFill>
                <a:latin typeface="Arial"/>
                <a:ea typeface="Arial"/>
                <a:cs typeface="Arial"/>
                <a:sym typeface="Arial"/>
              </a:rPr>
              <a:t>Psychological Skills of Those Directing the Process</a:t>
            </a:r>
            <a:endParaRPr/>
          </a:p>
          <a:p>
            <a:pPr marL="800100" marR="0" lvl="1" indent="-342900" algn="l" rtl="0">
              <a:lnSpc>
                <a:spcPct val="200000"/>
              </a:lnSpc>
              <a:spcBef>
                <a:spcPts val="0"/>
              </a:spcBef>
              <a:spcAft>
                <a:spcPts val="0"/>
              </a:spcAft>
              <a:buClr>
                <a:schemeClr val="lt1"/>
              </a:buClr>
              <a:buSzPts val="2000"/>
              <a:buFont typeface="Noto Sans Symbols"/>
              <a:buChar char="➢"/>
            </a:pPr>
            <a:r>
              <a:rPr lang="en-US" sz="2000" b="0" i="0" u="none" strike="noStrike" cap="none">
                <a:solidFill>
                  <a:schemeClr val="lt1"/>
                </a:solidFill>
                <a:latin typeface="Arial"/>
                <a:ea typeface="Arial"/>
                <a:cs typeface="Arial"/>
                <a:sym typeface="Arial"/>
              </a:rPr>
              <a:t>Unique Culture of Sport</a:t>
            </a:r>
            <a:endParaRPr/>
          </a:p>
        </p:txBody>
      </p:sp>
      <p:sp>
        <p:nvSpPr>
          <p:cNvPr id="742" name="Google Shape;742;p44"/>
          <p:cNvSpPr txBox="1"/>
          <p:nvPr/>
        </p:nvSpPr>
        <p:spPr>
          <a:xfrm>
            <a:off x="0" y="334658"/>
            <a:ext cx="12192000" cy="101566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6000"/>
              <a:buFont typeface="Arial"/>
              <a:buNone/>
            </a:pPr>
            <a:r>
              <a:rPr lang="en-US" sz="6000" b="1" i="0" u="none" strike="noStrike" cap="none">
                <a:solidFill>
                  <a:srgbClr val="FFFF00"/>
                </a:solidFill>
                <a:latin typeface="Arial"/>
                <a:ea typeface="Arial"/>
                <a:cs typeface="Arial"/>
                <a:sym typeface="Arial"/>
              </a:rPr>
              <a:t>Hazing Dilemma</a:t>
            </a:r>
            <a:endParaRPr/>
          </a:p>
        </p:txBody>
      </p:sp>
      <p:pic>
        <p:nvPicPr>
          <p:cNvPr id="743" name="Google Shape;743;p44"/>
          <p:cNvPicPr preferRelativeResize="0"/>
          <p:nvPr/>
        </p:nvPicPr>
        <p:blipFill rotWithShape="1">
          <a:blip r:embed="rId4">
            <a:alphaModFix/>
          </a:blip>
          <a:srcRect/>
          <a:stretch/>
        </p:blipFill>
        <p:spPr>
          <a:xfrm>
            <a:off x="6591028" y="1717129"/>
            <a:ext cx="4703928" cy="4202175"/>
          </a:xfrm>
          <a:prstGeom prst="rect">
            <a:avLst/>
          </a:prstGeom>
          <a:noFill/>
          <a:ln w="38100" cap="flat" cmpd="sng">
            <a:solidFill>
              <a:schemeClr val="dk1"/>
            </a:solidFill>
            <a:prstDash val="solid"/>
            <a:round/>
            <a:headEnd type="none" w="sm" len="sm"/>
            <a:tailEnd type="none" w="sm" len="sm"/>
          </a:ln>
          <a:effectLst>
            <a:outerShdw sx="1000" sy="1000" algn="ctr" rotWithShape="0">
              <a:schemeClr val="lt1"/>
            </a:outerShdw>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748"/>
        <p:cNvGrpSpPr/>
        <p:nvPr/>
      </p:nvGrpSpPr>
      <p:grpSpPr>
        <a:xfrm>
          <a:off x="0" y="0"/>
          <a:ext cx="0" cy="0"/>
          <a:chOff x="0" y="0"/>
          <a:chExt cx="0" cy="0"/>
        </a:xfrm>
      </p:grpSpPr>
      <p:sp>
        <p:nvSpPr>
          <p:cNvPr id="749" name="Google Shape;749;p45"/>
          <p:cNvSpPr/>
          <p:nvPr/>
        </p:nvSpPr>
        <p:spPr>
          <a:xfrm>
            <a:off x="228600" y="350274"/>
            <a:ext cx="11734800" cy="6248400"/>
          </a:xfrm>
          <a:prstGeom prst="rect">
            <a:avLst/>
          </a:prstGeom>
          <a:noFill/>
          <a:ln w="25400" cap="flat" cmpd="sng">
            <a:solidFill>
              <a:srgbClr val="EDF4F6"/>
            </a:solidFill>
            <a:prstDash val="solid"/>
            <a:round/>
            <a:headEnd type="none" w="sm" len="sm"/>
            <a:tailEnd type="none" w="sm" len="sm"/>
          </a:ln>
          <a:effectLst>
            <a:outerShdw blurRad="88900" dist="63500" dir="5400000" algn="ctr" rotWithShape="0">
              <a:srgbClr val="000000">
                <a:alpha val="4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50" name="Google Shape;750;p45"/>
          <p:cNvSpPr txBox="1"/>
          <p:nvPr/>
        </p:nvSpPr>
        <p:spPr>
          <a:xfrm>
            <a:off x="46250" y="386077"/>
            <a:ext cx="12167087" cy="1015663"/>
          </a:xfrm>
          <a:prstGeom prst="rect">
            <a:avLst/>
          </a:prstGeom>
          <a:noFill/>
          <a:ln>
            <a:noFill/>
          </a:ln>
          <a:effectLst>
            <a:outerShdw blurRad="50800" dist="165100" dir="2700000" algn="tl" rotWithShape="0">
              <a:schemeClr val="dk1">
                <a:alpha val="84313"/>
              </a:schemeClr>
            </a:outerShdw>
          </a:effectLst>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6000"/>
              <a:buFont typeface="Arial"/>
              <a:buNone/>
            </a:pPr>
            <a:endParaRPr sz="6000" b="1" i="0" u="none" strike="noStrike" cap="none">
              <a:solidFill>
                <a:srgbClr val="FFFF00"/>
              </a:solidFill>
              <a:latin typeface="Arial"/>
              <a:ea typeface="Arial"/>
              <a:cs typeface="Arial"/>
              <a:sym typeface="Arial"/>
            </a:endParaRPr>
          </a:p>
        </p:txBody>
      </p:sp>
      <p:sp>
        <p:nvSpPr>
          <p:cNvPr id="751" name="Google Shape;751;p45"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52" name="Google Shape;752;p45"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53" name="Google Shape;753;p45"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54" name="Google Shape;754;p45"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55" name="Google Shape;755;p45"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56" name="Google Shape;756;p45"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757" name="Google Shape;757;p45"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758" name="Google Shape;758;p45"/>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F8F8F8"/>
              </a:solidFill>
              <a:latin typeface="Arial"/>
              <a:ea typeface="Arial"/>
              <a:cs typeface="Arial"/>
              <a:sym typeface="Arial"/>
            </a:endParaRPr>
          </a:p>
        </p:txBody>
      </p:sp>
      <p:sp>
        <p:nvSpPr>
          <p:cNvPr id="759" name="Google Shape;759;p45"/>
          <p:cNvSpPr/>
          <p:nvPr/>
        </p:nvSpPr>
        <p:spPr>
          <a:xfrm>
            <a:off x="5839968" y="4744227"/>
            <a:ext cx="6096000" cy="36933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lt1"/>
              </a:solidFill>
              <a:latin typeface="Arial"/>
              <a:ea typeface="Arial"/>
              <a:cs typeface="Arial"/>
              <a:sym typeface="Arial"/>
            </a:endParaRPr>
          </a:p>
        </p:txBody>
      </p:sp>
      <p:sp>
        <p:nvSpPr>
          <p:cNvPr id="760" name="Google Shape;760;p45"/>
          <p:cNvSpPr txBox="1"/>
          <p:nvPr/>
        </p:nvSpPr>
        <p:spPr>
          <a:xfrm>
            <a:off x="6003634" y="1645034"/>
            <a:ext cx="184730" cy="9233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5400"/>
              <a:buFont typeface="Arial"/>
              <a:buNone/>
            </a:pPr>
            <a:endParaRPr sz="5400" b="0" i="0" u="none" strike="noStrike" cap="none">
              <a:solidFill>
                <a:schemeClr val="lt1"/>
              </a:solidFill>
              <a:latin typeface="Arial"/>
              <a:ea typeface="Arial"/>
              <a:cs typeface="Arial"/>
              <a:sym typeface="Arial"/>
            </a:endParaRPr>
          </a:p>
        </p:txBody>
      </p:sp>
      <p:sp>
        <p:nvSpPr>
          <p:cNvPr id="761" name="Google Shape;761;p45"/>
          <p:cNvSpPr/>
          <p:nvPr/>
        </p:nvSpPr>
        <p:spPr>
          <a:xfrm>
            <a:off x="-21337" y="2575179"/>
            <a:ext cx="6445075" cy="3816429"/>
          </a:xfrm>
          <a:prstGeom prst="rect">
            <a:avLst/>
          </a:prstGeom>
          <a:noFill/>
          <a:ln>
            <a:noFill/>
          </a:ln>
        </p:spPr>
        <p:txBody>
          <a:bodyPr spcFirstLastPara="1" wrap="square" lIns="91425" tIns="45700" rIns="91425" bIns="45700" anchor="t" anchorCtr="0">
            <a:noAutofit/>
          </a:bodyPr>
          <a:lstStyle/>
          <a:p>
            <a:pPr marL="1371600" marR="0" lvl="3" indent="0" algn="l" rtl="0">
              <a:lnSpc>
                <a:spcPct val="100000"/>
              </a:lnSpc>
              <a:spcBef>
                <a:spcPts val="0"/>
              </a:spcBef>
              <a:spcAft>
                <a:spcPts val="0"/>
              </a:spcAft>
              <a:buClr>
                <a:schemeClr val="lt1"/>
              </a:buClr>
              <a:buSzPts val="3200"/>
              <a:buFont typeface="Arial"/>
              <a:buNone/>
            </a:pPr>
            <a:r>
              <a:rPr lang="en-US" sz="3200" b="1" i="0" u="none" strike="noStrike" cap="none">
                <a:solidFill>
                  <a:schemeClr val="lt1"/>
                </a:solidFill>
                <a:latin typeface="Arial"/>
                <a:ea typeface="Arial"/>
                <a:cs typeface="Arial"/>
                <a:sym typeface="Arial"/>
              </a:rPr>
              <a:t>POSITIVES</a:t>
            </a:r>
            <a:endParaRPr/>
          </a:p>
          <a:p>
            <a:pPr marL="285750" marR="0" lvl="0" indent="-285750" algn="ctr" rtl="0">
              <a:lnSpc>
                <a:spcPct val="100000"/>
              </a:lnSpc>
              <a:spcBef>
                <a:spcPts val="0"/>
              </a:spcBef>
              <a:spcAft>
                <a:spcPts val="0"/>
              </a:spcAft>
              <a:buClr>
                <a:schemeClr val="dk1"/>
              </a:buClr>
              <a:buSzPts val="1800"/>
              <a:buFont typeface="Noto Sans Symbols"/>
              <a:buNone/>
            </a:pPr>
            <a:endParaRPr sz="1800" b="0" i="1" u="none" strike="noStrike" cap="none">
              <a:solidFill>
                <a:schemeClr val="lt1"/>
              </a:solidFill>
              <a:latin typeface="Arial"/>
              <a:ea typeface="Arial"/>
              <a:cs typeface="Arial"/>
              <a:sym typeface="Arial"/>
            </a:endParaRPr>
          </a:p>
          <a:p>
            <a:pPr marL="1257300" marR="0" lvl="2" indent="-342900" algn="l" rtl="0">
              <a:lnSpc>
                <a:spcPct val="200000"/>
              </a:lnSpc>
              <a:spcBef>
                <a:spcPts val="0"/>
              </a:spcBef>
              <a:spcAft>
                <a:spcPts val="0"/>
              </a:spcAft>
              <a:buClr>
                <a:schemeClr val="lt1"/>
              </a:buClr>
              <a:buSzPts val="2000"/>
              <a:buFont typeface="Noto Sans Symbols"/>
              <a:buChar char="➢"/>
            </a:pPr>
            <a:r>
              <a:rPr lang="en-US" sz="2000" b="0" i="0" u="none" strike="noStrike" cap="none">
                <a:solidFill>
                  <a:schemeClr val="lt1"/>
                </a:solidFill>
                <a:latin typeface="Arial"/>
                <a:ea typeface="Arial"/>
                <a:cs typeface="Arial"/>
                <a:sym typeface="Arial"/>
              </a:rPr>
              <a:t>Constructive Dynamic</a:t>
            </a:r>
            <a:endParaRPr/>
          </a:p>
          <a:p>
            <a:pPr marL="1257300" marR="0" lvl="2" indent="-342900" algn="l" rtl="0">
              <a:lnSpc>
                <a:spcPct val="200000"/>
              </a:lnSpc>
              <a:spcBef>
                <a:spcPts val="0"/>
              </a:spcBef>
              <a:spcAft>
                <a:spcPts val="0"/>
              </a:spcAft>
              <a:buClr>
                <a:schemeClr val="lt1"/>
              </a:buClr>
              <a:buSzPts val="2000"/>
              <a:buFont typeface="Noto Sans Symbols"/>
              <a:buChar char="➢"/>
            </a:pPr>
            <a:r>
              <a:rPr lang="en-US" sz="2000" b="0" i="0" u="none" strike="noStrike" cap="none">
                <a:solidFill>
                  <a:schemeClr val="lt1"/>
                </a:solidFill>
                <a:latin typeface="Arial"/>
                <a:ea typeface="Arial"/>
                <a:cs typeface="Arial"/>
                <a:sym typeface="Arial"/>
              </a:rPr>
              <a:t>Positive Meaning / Purpose</a:t>
            </a:r>
            <a:endParaRPr/>
          </a:p>
          <a:p>
            <a:pPr marL="1257300" marR="0" lvl="2" indent="-342900" algn="l" rtl="0">
              <a:lnSpc>
                <a:spcPct val="200000"/>
              </a:lnSpc>
              <a:spcBef>
                <a:spcPts val="0"/>
              </a:spcBef>
              <a:spcAft>
                <a:spcPts val="0"/>
              </a:spcAft>
              <a:buClr>
                <a:schemeClr val="lt1"/>
              </a:buClr>
              <a:buSzPts val="2000"/>
              <a:buFont typeface="Noto Sans Symbols"/>
              <a:buChar char="➢"/>
            </a:pPr>
            <a:r>
              <a:rPr lang="en-US" sz="2000" b="0" i="0" u="none" strike="noStrike" cap="none">
                <a:solidFill>
                  <a:schemeClr val="lt1"/>
                </a:solidFill>
                <a:latin typeface="Arial"/>
                <a:ea typeface="Arial"/>
                <a:cs typeface="Arial"/>
                <a:sym typeface="Arial"/>
              </a:rPr>
              <a:t>Passage</a:t>
            </a:r>
            <a:endParaRPr/>
          </a:p>
          <a:p>
            <a:pPr marL="1257300" marR="0" lvl="2" indent="-342900" algn="l" rtl="0">
              <a:lnSpc>
                <a:spcPct val="200000"/>
              </a:lnSpc>
              <a:spcBef>
                <a:spcPts val="0"/>
              </a:spcBef>
              <a:spcAft>
                <a:spcPts val="0"/>
              </a:spcAft>
              <a:buClr>
                <a:schemeClr val="lt1"/>
              </a:buClr>
              <a:buSzPts val="2000"/>
              <a:buFont typeface="Noto Sans Symbols"/>
              <a:buChar char="➢"/>
            </a:pPr>
            <a:r>
              <a:rPr lang="en-US" sz="2000" b="0" i="0" u="none" strike="noStrike" cap="none">
                <a:solidFill>
                  <a:schemeClr val="lt1"/>
                </a:solidFill>
                <a:latin typeface="Arial"/>
                <a:ea typeface="Arial"/>
                <a:cs typeface="Arial"/>
                <a:sym typeface="Arial"/>
              </a:rPr>
              <a:t>Bonding</a:t>
            </a:r>
            <a:endParaRPr/>
          </a:p>
          <a:p>
            <a:pPr marL="1257300" marR="0" lvl="2" indent="-342900" algn="l" rtl="0">
              <a:lnSpc>
                <a:spcPct val="200000"/>
              </a:lnSpc>
              <a:spcBef>
                <a:spcPts val="0"/>
              </a:spcBef>
              <a:spcAft>
                <a:spcPts val="0"/>
              </a:spcAft>
              <a:buClr>
                <a:schemeClr val="lt1"/>
              </a:buClr>
              <a:buSzPts val="2000"/>
              <a:buFont typeface="Noto Sans Symbols"/>
              <a:buChar char="➢"/>
            </a:pPr>
            <a:r>
              <a:rPr lang="en-US" sz="2000" b="0" i="0" u="none" strike="noStrike" cap="none">
                <a:solidFill>
                  <a:schemeClr val="lt1"/>
                </a:solidFill>
                <a:latin typeface="Arial"/>
                <a:ea typeface="Arial"/>
                <a:cs typeface="Arial"/>
                <a:sym typeface="Arial"/>
              </a:rPr>
              <a:t>Measured</a:t>
            </a:r>
            <a:endParaRPr/>
          </a:p>
        </p:txBody>
      </p:sp>
      <p:sp>
        <p:nvSpPr>
          <p:cNvPr id="762" name="Google Shape;762;p45"/>
          <p:cNvSpPr txBox="1"/>
          <p:nvPr/>
        </p:nvSpPr>
        <p:spPr>
          <a:xfrm>
            <a:off x="0" y="334658"/>
            <a:ext cx="12192000" cy="101566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6000"/>
              <a:buFont typeface="Arial"/>
              <a:buNone/>
            </a:pPr>
            <a:r>
              <a:rPr lang="en-US" sz="6000" b="1" i="0" u="none" strike="noStrike" cap="none">
                <a:solidFill>
                  <a:srgbClr val="FFFF00"/>
                </a:solidFill>
                <a:latin typeface="Arial"/>
                <a:ea typeface="Arial"/>
                <a:cs typeface="Arial"/>
                <a:sym typeface="Arial"/>
              </a:rPr>
              <a:t>Team Building v. Hazing</a:t>
            </a:r>
            <a:endParaRPr/>
          </a:p>
        </p:txBody>
      </p:sp>
      <p:pic>
        <p:nvPicPr>
          <p:cNvPr id="763" name="Google Shape;763;p45"/>
          <p:cNvPicPr preferRelativeResize="0"/>
          <p:nvPr/>
        </p:nvPicPr>
        <p:blipFill rotWithShape="1">
          <a:blip r:embed="rId4">
            <a:alphaModFix/>
          </a:blip>
          <a:srcRect/>
          <a:stretch/>
        </p:blipFill>
        <p:spPr>
          <a:xfrm>
            <a:off x="4117683" y="1627189"/>
            <a:ext cx="3771901" cy="1244206"/>
          </a:xfrm>
          <a:prstGeom prst="rect">
            <a:avLst/>
          </a:prstGeom>
          <a:noFill/>
          <a:ln w="19050" cap="flat" cmpd="sng">
            <a:solidFill>
              <a:srgbClr val="C00000"/>
            </a:solidFill>
            <a:prstDash val="solid"/>
            <a:miter lim="800000"/>
            <a:headEnd type="none" w="sm" len="sm"/>
            <a:tailEnd type="none" w="sm" len="sm"/>
          </a:ln>
          <a:effectLst>
            <a:outerShdw blurRad="342900" dist="254000" dir="2700000" algn="ctr" rotWithShape="0">
              <a:schemeClr val="dk1">
                <a:alpha val="51372"/>
              </a:schemeClr>
            </a:outerShdw>
          </a:effectLst>
        </p:spPr>
      </p:pic>
      <p:sp>
        <p:nvSpPr>
          <p:cNvPr id="764" name="Google Shape;764;p45"/>
          <p:cNvSpPr/>
          <p:nvPr/>
        </p:nvSpPr>
        <p:spPr>
          <a:xfrm>
            <a:off x="6423738" y="2560663"/>
            <a:ext cx="5847865" cy="5047536"/>
          </a:xfrm>
          <a:prstGeom prst="rect">
            <a:avLst/>
          </a:prstGeom>
          <a:noFill/>
          <a:ln>
            <a:noFill/>
          </a:ln>
        </p:spPr>
        <p:txBody>
          <a:bodyPr spcFirstLastPara="1" wrap="square" lIns="91425" tIns="45700" rIns="91425" bIns="45700" anchor="t" anchorCtr="0">
            <a:noAutofit/>
          </a:bodyPr>
          <a:lstStyle/>
          <a:p>
            <a:pPr marL="457200" marR="0" lvl="1" indent="0" algn="ctr" rtl="0">
              <a:lnSpc>
                <a:spcPct val="100000"/>
              </a:lnSpc>
              <a:spcBef>
                <a:spcPts val="0"/>
              </a:spcBef>
              <a:spcAft>
                <a:spcPts val="0"/>
              </a:spcAft>
              <a:buClr>
                <a:schemeClr val="lt1"/>
              </a:buClr>
              <a:buSzPts val="3200"/>
              <a:buFont typeface="Arial"/>
              <a:buNone/>
            </a:pPr>
            <a:r>
              <a:rPr lang="en-US" sz="3200" b="1" i="0" u="none" strike="noStrike" cap="none">
                <a:solidFill>
                  <a:schemeClr val="lt1"/>
                </a:solidFill>
                <a:latin typeface="Arial"/>
                <a:ea typeface="Arial"/>
                <a:cs typeface="Arial"/>
                <a:sym typeface="Arial"/>
              </a:rPr>
              <a:t>NEGATIVES</a:t>
            </a:r>
            <a:endParaRPr/>
          </a:p>
          <a:p>
            <a:pPr marL="285750" marR="0" lvl="0" indent="-285750" algn="ctr" rtl="0">
              <a:lnSpc>
                <a:spcPct val="100000"/>
              </a:lnSpc>
              <a:spcBef>
                <a:spcPts val="0"/>
              </a:spcBef>
              <a:spcAft>
                <a:spcPts val="0"/>
              </a:spcAft>
              <a:buClr>
                <a:schemeClr val="dk1"/>
              </a:buClr>
              <a:buSzPts val="1800"/>
              <a:buFont typeface="Noto Sans Symbols"/>
              <a:buNone/>
            </a:pPr>
            <a:endParaRPr sz="1800" b="0" i="1" u="none" strike="noStrike" cap="none">
              <a:solidFill>
                <a:schemeClr val="lt1"/>
              </a:solidFill>
              <a:latin typeface="Arial"/>
              <a:ea typeface="Arial"/>
              <a:cs typeface="Arial"/>
              <a:sym typeface="Arial"/>
            </a:endParaRPr>
          </a:p>
          <a:p>
            <a:pPr marL="2171700" marR="0" lvl="4" indent="-342900" algn="l" rtl="0">
              <a:lnSpc>
                <a:spcPct val="200000"/>
              </a:lnSpc>
              <a:spcBef>
                <a:spcPts val="0"/>
              </a:spcBef>
              <a:spcAft>
                <a:spcPts val="0"/>
              </a:spcAft>
              <a:buClr>
                <a:schemeClr val="lt1"/>
              </a:buClr>
              <a:buSzPts val="2000"/>
              <a:buFont typeface="Noto Sans Symbols"/>
              <a:buChar char="➢"/>
            </a:pPr>
            <a:r>
              <a:rPr lang="en-US" sz="2000" b="0" i="0" u="none" strike="noStrike" cap="none">
                <a:solidFill>
                  <a:schemeClr val="lt1"/>
                </a:solidFill>
                <a:latin typeface="Arial"/>
                <a:ea typeface="Arial"/>
                <a:cs typeface="Arial"/>
                <a:sym typeface="Arial"/>
              </a:rPr>
              <a:t>Destructive Dynamic</a:t>
            </a:r>
            <a:endParaRPr/>
          </a:p>
          <a:p>
            <a:pPr marL="2171700" marR="0" lvl="4" indent="-342900" algn="l" rtl="0">
              <a:lnSpc>
                <a:spcPct val="200000"/>
              </a:lnSpc>
              <a:spcBef>
                <a:spcPts val="0"/>
              </a:spcBef>
              <a:spcAft>
                <a:spcPts val="0"/>
              </a:spcAft>
              <a:buClr>
                <a:schemeClr val="lt1"/>
              </a:buClr>
              <a:buSzPts val="2000"/>
              <a:buFont typeface="Noto Sans Symbols"/>
              <a:buChar char="➢"/>
            </a:pPr>
            <a:r>
              <a:rPr lang="en-US" sz="2000" b="0" i="0" u="none" strike="noStrike" cap="none">
                <a:solidFill>
                  <a:schemeClr val="lt1"/>
                </a:solidFill>
                <a:latin typeface="Arial"/>
                <a:ea typeface="Arial"/>
                <a:cs typeface="Arial"/>
                <a:sym typeface="Arial"/>
              </a:rPr>
              <a:t>No True Meaning / Purpose</a:t>
            </a:r>
            <a:endParaRPr/>
          </a:p>
          <a:p>
            <a:pPr marL="2171700" marR="0" lvl="4" indent="-342900" algn="l" rtl="0">
              <a:lnSpc>
                <a:spcPct val="200000"/>
              </a:lnSpc>
              <a:spcBef>
                <a:spcPts val="0"/>
              </a:spcBef>
              <a:spcAft>
                <a:spcPts val="0"/>
              </a:spcAft>
              <a:buClr>
                <a:schemeClr val="lt1"/>
              </a:buClr>
              <a:buSzPts val="2000"/>
              <a:buFont typeface="Noto Sans Symbols"/>
              <a:buChar char="➢"/>
            </a:pPr>
            <a:r>
              <a:rPr lang="en-US" sz="2000" b="0" i="0" u="none" strike="noStrike" cap="none">
                <a:solidFill>
                  <a:schemeClr val="lt1"/>
                </a:solidFill>
                <a:latin typeface="Arial"/>
                <a:ea typeface="Arial"/>
                <a:cs typeface="Arial"/>
                <a:sym typeface="Arial"/>
              </a:rPr>
              <a:t>Persisting</a:t>
            </a:r>
            <a:endParaRPr/>
          </a:p>
          <a:p>
            <a:pPr marL="2171700" marR="0" lvl="4" indent="-342900" algn="l" rtl="0">
              <a:lnSpc>
                <a:spcPct val="200000"/>
              </a:lnSpc>
              <a:spcBef>
                <a:spcPts val="0"/>
              </a:spcBef>
              <a:spcAft>
                <a:spcPts val="0"/>
              </a:spcAft>
              <a:buClr>
                <a:schemeClr val="lt1"/>
              </a:buClr>
              <a:buSzPts val="2000"/>
              <a:buFont typeface="Noto Sans Symbols"/>
              <a:buChar char="➢"/>
            </a:pPr>
            <a:r>
              <a:rPr lang="en-US" sz="2000" b="0" i="0" u="none" strike="noStrike" cap="none">
                <a:solidFill>
                  <a:schemeClr val="lt1"/>
                </a:solidFill>
                <a:latin typeface="Arial"/>
                <a:ea typeface="Arial"/>
                <a:cs typeface="Arial"/>
                <a:sym typeface="Arial"/>
              </a:rPr>
              <a:t>Divisive</a:t>
            </a:r>
            <a:endParaRPr/>
          </a:p>
          <a:p>
            <a:pPr marL="2171700" marR="0" lvl="4" indent="-342900" algn="l" rtl="0">
              <a:lnSpc>
                <a:spcPct val="200000"/>
              </a:lnSpc>
              <a:spcBef>
                <a:spcPts val="0"/>
              </a:spcBef>
              <a:spcAft>
                <a:spcPts val="0"/>
              </a:spcAft>
              <a:buClr>
                <a:schemeClr val="lt1"/>
              </a:buClr>
              <a:buSzPts val="2000"/>
              <a:buFont typeface="Noto Sans Symbols"/>
              <a:buChar char="➢"/>
            </a:pPr>
            <a:r>
              <a:rPr lang="en-US" sz="2000" b="0" i="0" u="none" strike="noStrike" cap="none">
                <a:solidFill>
                  <a:schemeClr val="lt1"/>
                </a:solidFill>
                <a:latin typeface="Arial"/>
                <a:ea typeface="Arial"/>
                <a:cs typeface="Arial"/>
                <a:sym typeface="Arial"/>
              </a:rPr>
              <a:t>Harsh</a:t>
            </a:r>
            <a:endParaRPr/>
          </a:p>
          <a:p>
            <a:pPr marL="800100" marR="0" lvl="1" indent="-342900" algn="l" rtl="0">
              <a:lnSpc>
                <a:spcPct val="200000"/>
              </a:lnSpc>
              <a:spcBef>
                <a:spcPts val="0"/>
              </a:spcBef>
              <a:spcAft>
                <a:spcPts val="0"/>
              </a:spcAft>
              <a:buClr>
                <a:schemeClr val="dk1"/>
              </a:buClr>
              <a:buSzPts val="2000"/>
              <a:buFont typeface="Noto Sans Symbols"/>
              <a:buNone/>
            </a:pPr>
            <a:endParaRPr sz="2000" b="0" i="0" u="none" strike="noStrike" cap="none">
              <a:solidFill>
                <a:schemeClr val="lt1"/>
              </a:solidFill>
              <a:latin typeface="Arial"/>
              <a:ea typeface="Arial"/>
              <a:cs typeface="Arial"/>
              <a:sym typeface="Arial"/>
            </a:endParaRPr>
          </a:p>
          <a:p>
            <a:pPr marL="800100" marR="0" lvl="1" indent="-342900" algn="l" rtl="0">
              <a:lnSpc>
                <a:spcPct val="200000"/>
              </a:lnSpc>
              <a:spcBef>
                <a:spcPts val="0"/>
              </a:spcBef>
              <a:spcAft>
                <a:spcPts val="0"/>
              </a:spcAft>
              <a:buClr>
                <a:schemeClr val="dk1"/>
              </a:buClr>
              <a:buSzPts val="2000"/>
              <a:buFont typeface="Noto Sans Symbols"/>
              <a:buNone/>
            </a:pPr>
            <a:endParaRPr sz="2000" b="0" i="1" u="none" strike="noStrike" cap="none">
              <a:solidFill>
                <a:schemeClr val="lt1"/>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769"/>
        <p:cNvGrpSpPr/>
        <p:nvPr/>
      </p:nvGrpSpPr>
      <p:grpSpPr>
        <a:xfrm>
          <a:off x="0" y="0"/>
          <a:ext cx="0" cy="0"/>
          <a:chOff x="0" y="0"/>
          <a:chExt cx="0" cy="0"/>
        </a:xfrm>
      </p:grpSpPr>
      <p:sp>
        <p:nvSpPr>
          <p:cNvPr id="770" name="Google Shape;770;p46"/>
          <p:cNvSpPr/>
          <p:nvPr/>
        </p:nvSpPr>
        <p:spPr>
          <a:xfrm>
            <a:off x="228600" y="350274"/>
            <a:ext cx="11734800" cy="6248400"/>
          </a:xfrm>
          <a:prstGeom prst="rect">
            <a:avLst/>
          </a:prstGeom>
          <a:noFill/>
          <a:ln w="25400" cap="flat" cmpd="sng">
            <a:solidFill>
              <a:srgbClr val="EDF4F6"/>
            </a:solidFill>
            <a:prstDash val="solid"/>
            <a:round/>
            <a:headEnd type="none" w="sm" len="sm"/>
            <a:tailEnd type="none" w="sm" len="sm"/>
          </a:ln>
          <a:effectLst>
            <a:outerShdw blurRad="88900" dist="63500" dir="5400000" algn="ctr" rotWithShape="0">
              <a:srgbClr val="000000">
                <a:alpha val="4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71" name="Google Shape;771;p46"/>
          <p:cNvSpPr txBox="1"/>
          <p:nvPr/>
        </p:nvSpPr>
        <p:spPr>
          <a:xfrm>
            <a:off x="46250" y="386077"/>
            <a:ext cx="12167087" cy="1015663"/>
          </a:xfrm>
          <a:prstGeom prst="rect">
            <a:avLst/>
          </a:prstGeom>
          <a:noFill/>
          <a:ln>
            <a:noFill/>
          </a:ln>
          <a:effectLst>
            <a:outerShdw blurRad="50800" dist="165100" dir="2700000" algn="tl" rotWithShape="0">
              <a:schemeClr val="dk1">
                <a:alpha val="84313"/>
              </a:schemeClr>
            </a:outerShdw>
          </a:effectLst>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6000"/>
              <a:buFont typeface="Arial"/>
              <a:buNone/>
            </a:pPr>
            <a:endParaRPr sz="6000" b="1" i="0" u="none" strike="noStrike" cap="none">
              <a:solidFill>
                <a:srgbClr val="FFFF00"/>
              </a:solidFill>
              <a:latin typeface="Arial"/>
              <a:ea typeface="Arial"/>
              <a:cs typeface="Arial"/>
              <a:sym typeface="Arial"/>
            </a:endParaRPr>
          </a:p>
        </p:txBody>
      </p:sp>
      <p:sp>
        <p:nvSpPr>
          <p:cNvPr id="772" name="Google Shape;772;p46"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73" name="Google Shape;773;p46"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74" name="Google Shape;774;p46"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75" name="Google Shape;775;p46"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76" name="Google Shape;776;p46"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77" name="Google Shape;777;p46"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778" name="Google Shape;778;p46"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779" name="Google Shape;779;p46"/>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F8F8F8"/>
              </a:solidFill>
              <a:latin typeface="Arial"/>
              <a:ea typeface="Arial"/>
              <a:cs typeface="Arial"/>
              <a:sym typeface="Arial"/>
            </a:endParaRPr>
          </a:p>
        </p:txBody>
      </p:sp>
      <p:sp>
        <p:nvSpPr>
          <p:cNvPr id="780" name="Google Shape;780;p46"/>
          <p:cNvSpPr/>
          <p:nvPr/>
        </p:nvSpPr>
        <p:spPr>
          <a:xfrm>
            <a:off x="5839968" y="4744227"/>
            <a:ext cx="6096000" cy="36933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lt1"/>
              </a:solidFill>
              <a:latin typeface="Arial"/>
              <a:ea typeface="Arial"/>
              <a:cs typeface="Arial"/>
              <a:sym typeface="Arial"/>
            </a:endParaRPr>
          </a:p>
        </p:txBody>
      </p:sp>
      <p:sp>
        <p:nvSpPr>
          <p:cNvPr id="781" name="Google Shape;781;p46"/>
          <p:cNvSpPr txBox="1"/>
          <p:nvPr/>
        </p:nvSpPr>
        <p:spPr>
          <a:xfrm>
            <a:off x="6003634" y="1645034"/>
            <a:ext cx="184730" cy="9233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5400"/>
              <a:buFont typeface="Arial"/>
              <a:buNone/>
            </a:pPr>
            <a:endParaRPr sz="5400" b="0" i="0" u="none" strike="noStrike" cap="none">
              <a:solidFill>
                <a:schemeClr val="lt1"/>
              </a:solidFill>
              <a:latin typeface="Arial"/>
              <a:ea typeface="Arial"/>
              <a:cs typeface="Arial"/>
              <a:sym typeface="Arial"/>
            </a:endParaRPr>
          </a:p>
        </p:txBody>
      </p:sp>
      <p:sp>
        <p:nvSpPr>
          <p:cNvPr id="782" name="Google Shape;782;p46"/>
          <p:cNvSpPr txBox="1"/>
          <p:nvPr/>
        </p:nvSpPr>
        <p:spPr>
          <a:xfrm>
            <a:off x="0" y="334658"/>
            <a:ext cx="12192000" cy="101566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6000"/>
              <a:buFont typeface="Arial"/>
              <a:buNone/>
            </a:pPr>
            <a:r>
              <a:rPr lang="en-US" sz="6000" b="1" i="0" u="none" strike="noStrike" cap="none">
                <a:solidFill>
                  <a:srgbClr val="FFFF00"/>
                </a:solidFill>
                <a:latin typeface="Arial"/>
                <a:ea typeface="Arial"/>
                <a:cs typeface="Arial"/>
                <a:sym typeface="Arial"/>
              </a:rPr>
              <a:t>Signs of Hazing</a:t>
            </a:r>
            <a:endParaRPr/>
          </a:p>
        </p:txBody>
      </p:sp>
      <p:sp>
        <p:nvSpPr>
          <p:cNvPr id="783" name="Google Shape;783;p46"/>
          <p:cNvSpPr txBox="1"/>
          <p:nvPr/>
        </p:nvSpPr>
        <p:spPr>
          <a:xfrm>
            <a:off x="187916" y="1600201"/>
            <a:ext cx="5806484" cy="4765430"/>
          </a:xfrm>
          <a:prstGeom prst="rect">
            <a:avLst/>
          </a:prstGeom>
          <a:noFill/>
          <a:ln>
            <a:noFill/>
          </a:ln>
        </p:spPr>
        <p:txBody>
          <a:bodyPr spcFirstLastPara="1" wrap="square" lIns="91425" tIns="45700" rIns="91425" bIns="45700" anchor="t" anchorCtr="0">
            <a:noAutofit/>
          </a:bodyPr>
          <a:lstStyle/>
          <a:p>
            <a:pPr marL="0" marR="0" lvl="0" indent="0" algn="ctr" rtl="0">
              <a:lnSpc>
                <a:spcPct val="80000"/>
              </a:lnSpc>
              <a:spcBef>
                <a:spcPts val="0"/>
              </a:spcBef>
              <a:spcAft>
                <a:spcPts val="0"/>
              </a:spcAft>
              <a:buClr>
                <a:schemeClr val="lt1"/>
              </a:buClr>
              <a:buSzPts val="3315"/>
              <a:buFont typeface="Arial"/>
              <a:buNone/>
            </a:pPr>
            <a:r>
              <a:rPr lang="en-US" sz="3315" b="1" i="0" u="none" strike="noStrike" cap="none">
                <a:solidFill>
                  <a:schemeClr val="lt1"/>
                </a:solidFill>
                <a:latin typeface="Arial"/>
                <a:ea typeface="Arial"/>
                <a:cs typeface="Arial"/>
                <a:sym typeface="Arial"/>
              </a:rPr>
              <a:t>Individual Dynamic</a:t>
            </a:r>
            <a:endParaRPr/>
          </a:p>
          <a:p>
            <a:pPr marL="2057400" marR="0" lvl="4" indent="-228600" algn="l" rtl="0">
              <a:lnSpc>
                <a:spcPct val="80000"/>
              </a:lnSpc>
              <a:spcBef>
                <a:spcPts val="442"/>
              </a:spcBef>
              <a:spcAft>
                <a:spcPts val="0"/>
              </a:spcAft>
              <a:buClr>
                <a:schemeClr val="lt1"/>
              </a:buClr>
              <a:buSzPts val="2210"/>
              <a:buFont typeface="Noto Sans Symbols"/>
              <a:buChar char="➢"/>
            </a:pPr>
            <a:r>
              <a:rPr lang="en-US" sz="2210" b="0" i="0" u="none" strike="noStrike" cap="none">
                <a:solidFill>
                  <a:schemeClr val="lt1"/>
                </a:solidFill>
                <a:latin typeface="Arial"/>
                <a:ea typeface="Arial"/>
                <a:cs typeface="Arial"/>
                <a:sym typeface="Arial"/>
              </a:rPr>
              <a:t> Fear </a:t>
            </a:r>
            <a:endParaRPr/>
          </a:p>
          <a:p>
            <a:pPr marL="2057400" marR="0" lvl="4" indent="-228600" algn="l" rtl="0">
              <a:lnSpc>
                <a:spcPct val="80000"/>
              </a:lnSpc>
              <a:spcBef>
                <a:spcPts val="442"/>
              </a:spcBef>
              <a:spcAft>
                <a:spcPts val="0"/>
              </a:spcAft>
              <a:buClr>
                <a:schemeClr val="lt1"/>
              </a:buClr>
              <a:buSzPts val="2210"/>
              <a:buFont typeface="Noto Sans Symbols"/>
              <a:buChar char="➢"/>
            </a:pPr>
            <a:r>
              <a:rPr lang="en-US" sz="2210" b="0" i="0" u="none" strike="noStrike" cap="none">
                <a:solidFill>
                  <a:schemeClr val="lt1"/>
                </a:solidFill>
                <a:latin typeface="Arial"/>
                <a:ea typeface="Arial"/>
                <a:cs typeface="Arial"/>
                <a:sym typeface="Arial"/>
              </a:rPr>
              <a:t>Mistrust </a:t>
            </a:r>
            <a:endParaRPr/>
          </a:p>
          <a:p>
            <a:pPr marL="0" marR="0" lvl="0" indent="0" algn="ctr" rtl="0">
              <a:lnSpc>
                <a:spcPct val="80000"/>
              </a:lnSpc>
              <a:spcBef>
                <a:spcPts val="663"/>
              </a:spcBef>
              <a:spcAft>
                <a:spcPts val="0"/>
              </a:spcAft>
              <a:buClr>
                <a:schemeClr val="dk1"/>
              </a:buClr>
              <a:buSzPts val="3315"/>
              <a:buFont typeface="Arial"/>
              <a:buNone/>
            </a:pPr>
            <a:endParaRPr sz="3315" b="1" i="0" u="none" strike="noStrike" cap="none">
              <a:solidFill>
                <a:schemeClr val="lt1"/>
              </a:solidFill>
              <a:latin typeface="Arial"/>
              <a:ea typeface="Arial"/>
              <a:cs typeface="Arial"/>
              <a:sym typeface="Arial"/>
            </a:endParaRPr>
          </a:p>
          <a:p>
            <a:pPr marL="0" marR="0" lvl="0" indent="0" algn="ctr" rtl="0">
              <a:lnSpc>
                <a:spcPct val="80000"/>
              </a:lnSpc>
              <a:spcBef>
                <a:spcPts val="663"/>
              </a:spcBef>
              <a:spcAft>
                <a:spcPts val="0"/>
              </a:spcAft>
              <a:buClr>
                <a:schemeClr val="lt1"/>
              </a:buClr>
              <a:buSzPts val="3315"/>
              <a:buFont typeface="Arial"/>
              <a:buNone/>
            </a:pPr>
            <a:r>
              <a:rPr lang="en-US" sz="3315" b="1" i="0" u="none" strike="noStrike" cap="none">
                <a:solidFill>
                  <a:schemeClr val="lt1"/>
                </a:solidFill>
                <a:latin typeface="Arial"/>
                <a:ea typeface="Arial"/>
                <a:cs typeface="Arial"/>
                <a:sym typeface="Arial"/>
              </a:rPr>
              <a:t>Team Dynamic</a:t>
            </a:r>
            <a:endParaRPr/>
          </a:p>
          <a:p>
            <a:pPr marL="2057400" marR="0" lvl="4" indent="-228600" algn="l" rtl="0">
              <a:lnSpc>
                <a:spcPct val="80000"/>
              </a:lnSpc>
              <a:spcBef>
                <a:spcPts val="442"/>
              </a:spcBef>
              <a:spcAft>
                <a:spcPts val="0"/>
              </a:spcAft>
              <a:buClr>
                <a:schemeClr val="lt1"/>
              </a:buClr>
              <a:buSzPts val="2210"/>
              <a:buFont typeface="Noto Sans Symbols"/>
              <a:buChar char="➢"/>
            </a:pPr>
            <a:r>
              <a:rPr lang="en-US" sz="2210" b="0" i="0" u="none" strike="noStrike" cap="none">
                <a:solidFill>
                  <a:schemeClr val="lt1"/>
                </a:solidFill>
                <a:latin typeface="Arial"/>
                <a:ea typeface="Arial"/>
                <a:cs typeface="Arial"/>
                <a:sym typeface="Arial"/>
              </a:rPr>
              <a:t>Secrecy</a:t>
            </a:r>
            <a:endParaRPr/>
          </a:p>
          <a:p>
            <a:pPr marL="2057400" marR="0" lvl="4" indent="-228600" algn="l" rtl="0">
              <a:lnSpc>
                <a:spcPct val="80000"/>
              </a:lnSpc>
              <a:spcBef>
                <a:spcPts val="442"/>
              </a:spcBef>
              <a:spcAft>
                <a:spcPts val="0"/>
              </a:spcAft>
              <a:buClr>
                <a:schemeClr val="lt1"/>
              </a:buClr>
              <a:buSzPts val="2210"/>
              <a:buFont typeface="Noto Sans Symbols"/>
              <a:buChar char="➢"/>
            </a:pPr>
            <a:r>
              <a:rPr lang="en-US" sz="2210" b="0" i="0" u="none" strike="noStrike" cap="none">
                <a:solidFill>
                  <a:schemeClr val="lt1"/>
                </a:solidFill>
                <a:latin typeface="Arial"/>
                <a:ea typeface="Arial"/>
                <a:cs typeface="Arial"/>
                <a:sym typeface="Arial"/>
              </a:rPr>
              <a:t>Minimization</a:t>
            </a:r>
            <a:endParaRPr/>
          </a:p>
          <a:p>
            <a:pPr marL="0" marR="0" lvl="0" indent="0" algn="ctr" rtl="0">
              <a:lnSpc>
                <a:spcPct val="80000"/>
              </a:lnSpc>
              <a:spcBef>
                <a:spcPts val="663"/>
              </a:spcBef>
              <a:spcAft>
                <a:spcPts val="0"/>
              </a:spcAft>
              <a:buClr>
                <a:schemeClr val="dk1"/>
              </a:buClr>
              <a:buSzPts val="3315"/>
              <a:buFont typeface="Arial"/>
              <a:buNone/>
            </a:pPr>
            <a:endParaRPr sz="3315" b="1" i="0" u="none" strike="noStrike" cap="none">
              <a:solidFill>
                <a:schemeClr val="lt1"/>
              </a:solidFill>
              <a:latin typeface="Arial"/>
              <a:ea typeface="Arial"/>
              <a:cs typeface="Arial"/>
              <a:sym typeface="Arial"/>
            </a:endParaRPr>
          </a:p>
          <a:p>
            <a:pPr marL="0" marR="0" lvl="0" indent="0" algn="ctr" rtl="0">
              <a:lnSpc>
                <a:spcPct val="80000"/>
              </a:lnSpc>
              <a:spcBef>
                <a:spcPts val="663"/>
              </a:spcBef>
              <a:spcAft>
                <a:spcPts val="0"/>
              </a:spcAft>
              <a:buClr>
                <a:schemeClr val="lt1"/>
              </a:buClr>
              <a:buSzPts val="3315"/>
              <a:buFont typeface="Arial"/>
              <a:buNone/>
            </a:pPr>
            <a:r>
              <a:rPr lang="en-US" sz="3315" b="1" i="0" u="none" strike="noStrike" cap="none">
                <a:solidFill>
                  <a:schemeClr val="lt1"/>
                </a:solidFill>
                <a:latin typeface="Arial"/>
                <a:ea typeface="Arial"/>
                <a:cs typeface="Arial"/>
                <a:sym typeface="Arial"/>
              </a:rPr>
              <a:t>Organization</a:t>
            </a:r>
            <a:endParaRPr/>
          </a:p>
          <a:p>
            <a:pPr marL="2057400" marR="0" lvl="4" indent="-228600" algn="l" rtl="0">
              <a:lnSpc>
                <a:spcPct val="80000"/>
              </a:lnSpc>
              <a:spcBef>
                <a:spcPts val="442"/>
              </a:spcBef>
              <a:spcAft>
                <a:spcPts val="0"/>
              </a:spcAft>
              <a:buClr>
                <a:schemeClr val="lt1"/>
              </a:buClr>
              <a:buSzPts val="2210"/>
              <a:buFont typeface="Noto Sans Symbols"/>
              <a:buChar char="➢"/>
            </a:pPr>
            <a:r>
              <a:rPr lang="en-US" sz="2210" b="0" i="0" u="none" strike="noStrike" cap="none">
                <a:solidFill>
                  <a:schemeClr val="lt1"/>
                </a:solidFill>
                <a:latin typeface="Arial"/>
                <a:ea typeface="Arial"/>
                <a:cs typeface="Arial"/>
                <a:sym typeface="Arial"/>
              </a:rPr>
              <a:t>Evasiveness</a:t>
            </a:r>
            <a:endParaRPr/>
          </a:p>
          <a:p>
            <a:pPr marL="1828800" marR="0" lvl="4" indent="0" algn="l" rtl="0">
              <a:lnSpc>
                <a:spcPct val="80000"/>
              </a:lnSpc>
              <a:spcBef>
                <a:spcPts val="442"/>
              </a:spcBef>
              <a:spcAft>
                <a:spcPts val="0"/>
              </a:spcAft>
              <a:buClr>
                <a:schemeClr val="lt1"/>
              </a:buClr>
              <a:buSzPts val="2210"/>
              <a:buFont typeface="Arial"/>
              <a:buNone/>
            </a:pPr>
            <a:r>
              <a:rPr lang="en-US" sz="2210" b="0" i="0" u="none" strike="noStrike" cap="none">
                <a:solidFill>
                  <a:schemeClr val="lt1"/>
                </a:solidFill>
                <a:latin typeface="Arial"/>
                <a:ea typeface="Arial"/>
                <a:cs typeface="Arial"/>
                <a:sym typeface="Arial"/>
              </a:rPr>
              <a:t>or</a:t>
            </a:r>
            <a:endParaRPr sz="2210" b="0" i="0" u="none" strike="noStrike" cap="none">
              <a:solidFill>
                <a:schemeClr val="lt1"/>
              </a:solidFill>
              <a:latin typeface="Arial"/>
              <a:ea typeface="Arial"/>
              <a:cs typeface="Arial"/>
              <a:sym typeface="Arial"/>
            </a:endParaRPr>
          </a:p>
          <a:p>
            <a:pPr marL="2057400" marR="0" lvl="4" indent="-228600" algn="l" rtl="0">
              <a:lnSpc>
                <a:spcPct val="80000"/>
              </a:lnSpc>
              <a:spcBef>
                <a:spcPts val="442"/>
              </a:spcBef>
              <a:spcAft>
                <a:spcPts val="0"/>
              </a:spcAft>
              <a:buClr>
                <a:schemeClr val="lt1"/>
              </a:buClr>
              <a:buSzPts val="2210"/>
              <a:buFont typeface="Noto Sans Symbols"/>
              <a:buChar char="➢"/>
            </a:pPr>
            <a:r>
              <a:rPr lang="en-US" sz="2210" b="0" i="0" u="none" strike="noStrike" cap="none">
                <a:solidFill>
                  <a:schemeClr val="lt1"/>
                </a:solidFill>
                <a:latin typeface="Arial"/>
                <a:ea typeface="Arial"/>
                <a:cs typeface="Arial"/>
                <a:sym typeface="Arial"/>
              </a:rPr>
              <a:t>Accountability</a:t>
            </a:r>
            <a:endParaRPr/>
          </a:p>
          <a:p>
            <a:pPr marL="342900" marR="0" lvl="0" indent="-342900" algn="l" rtl="0">
              <a:lnSpc>
                <a:spcPct val="80000"/>
              </a:lnSpc>
              <a:spcBef>
                <a:spcPts val="544"/>
              </a:spcBef>
              <a:spcAft>
                <a:spcPts val="0"/>
              </a:spcAft>
              <a:buClr>
                <a:schemeClr val="dk1"/>
              </a:buClr>
              <a:buSzPts val="2720"/>
              <a:buFont typeface="Arial"/>
              <a:buNone/>
            </a:pPr>
            <a:endParaRPr sz="2720" b="0" i="0" u="none" strike="noStrike" cap="none">
              <a:solidFill>
                <a:schemeClr val="dk1"/>
              </a:solidFill>
              <a:latin typeface="Calibri"/>
              <a:ea typeface="Calibri"/>
              <a:cs typeface="Calibri"/>
              <a:sym typeface="Calibri"/>
            </a:endParaRPr>
          </a:p>
          <a:p>
            <a:pPr marL="0" marR="0" lvl="0" indent="0" algn="l" rtl="0">
              <a:lnSpc>
                <a:spcPct val="80000"/>
              </a:lnSpc>
              <a:spcBef>
                <a:spcPts val="544"/>
              </a:spcBef>
              <a:spcAft>
                <a:spcPts val="0"/>
              </a:spcAft>
              <a:buClr>
                <a:schemeClr val="dk1"/>
              </a:buClr>
              <a:buSzPts val="2720"/>
              <a:buFont typeface="Arial"/>
              <a:buNone/>
            </a:pPr>
            <a:endParaRPr sz="2720" b="0" i="0" u="none" strike="noStrike" cap="none">
              <a:solidFill>
                <a:schemeClr val="dk1"/>
              </a:solidFill>
              <a:latin typeface="Calibri"/>
              <a:ea typeface="Calibri"/>
              <a:cs typeface="Calibri"/>
              <a:sym typeface="Calibri"/>
            </a:endParaRPr>
          </a:p>
        </p:txBody>
      </p:sp>
      <p:pic>
        <p:nvPicPr>
          <p:cNvPr id="784" name="Google Shape;784;p46"/>
          <p:cNvPicPr preferRelativeResize="0"/>
          <p:nvPr/>
        </p:nvPicPr>
        <p:blipFill rotWithShape="1">
          <a:blip r:embed="rId4">
            <a:alphaModFix/>
          </a:blip>
          <a:srcRect/>
          <a:stretch/>
        </p:blipFill>
        <p:spPr>
          <a:xfrm>
            <a:off x="6120916" y="2020127"/>
            <a:ext cx="4989763" cy="3658184"/>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789"/>
        <p:cNvGrpSpPr/>
        <p:nvPr/>
      </p:nvGrpSpPr>
      <p:grpSpPr>
        <a:xfrm>
          <a:off x="0" y="0"/>
          <a:ext cx="0" cy="0"/>
          <a:chOff x="0" y="0"/>
          <a:chExt cx="0" cy="0"/>
        </a:xfrm>
      </p:grpSpPr>
      <p:sp>
        <p:nvSpPr>
          <p:cNvPr id="790" name="Google Shape;790;p47"/>
          <p:cNvSpPr/>
          <p:nvPr/>
        </p:nvSpPr>
        <p:spPr>
          <a:xfrm>
            <a:off x="228600" y="350274"/>
            <a:ext cx="11734800" cy="6248400"/>
          </a:xfrm>
          <a:prstGeom prst="rect">
            <a:avLst/>
          </a:prstGeom>
          <a:noFill/>
          <a:ln w="25400" cap="flat" cmpd="sng">
            <a:solidFill>
              <a:srgbClr val="EDF4F6"/>
            </a:solidFill>
            <a:prstDash val="solid"/>
            <a:round/>
            <a:headEnd type="none" w="sm" len="sm"/>
            <a:tailEnd type="none" w="sm" len="sm"/>
          </a:ln>
          <a:effectLst>
            <a:outerShdw blurRad="88900" dist="63500" dir="5400000" algn="ctr" rotWithShape="0">
              <a:srgbClr val="000000">
                <a:alpha val="4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91" name="Google Shape;791;p47"/>
          <p:cNvSpPr txBox="1"/>
          <p:nvPr/>
        </p:nvSpPr>
        <p:spPr>
          <a:xfrm>
            <a:off x="46250" y="386077"/>
            <a:ext cx="12167087" cy="1015663"/>
          </a:xfrm>
          <a:prstGeom prst="rect">
            <a:avLst/>
          </a:prstGeom>
          <a:noFill/>
          <a:ln>
            <a:noFill/>
          </a:ln>
          <a:effectLst>
            <a:outerShdw blurRad="50800" dist="165100" dir="2700000" algn="tl" rotWithShape="0">
              <a:schemeClr val="dk1">
                <a:alpha val="84313"/>
              </a:schemeClr>
            </a:outerShdw>
          </a:effectLst>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6000"/>
              <a:buFont typeface="Arial"/>
              <a:buNone/>
            </a:pPr>
            <a:endParaRPr sz="6000" b="1" i="0" u="none" strike="noStrike" cap="none">
              <a:solidFill>
                <a:srgbClr val="FFFF00"/>
              </a:solidFill>
              <a:latin typeface="Arial"/>
              <a:ea typeface="Arial"/>
              <a:cs typeface="Arial"/>
              <a:sym typeface="Arial"/>
            </a:endParaRPr>
          </a:p>
        </p:txBody>
      </p:sp>
      <p:sp>
        <p:nvSpPr>
          <p:cNvPr id="792" name="Google Shape;792;p47"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93" name="Google Shape;793;p47"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94" name="Google Shape;794;p47"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95" name="Google Shape;795;p47"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96" name="Google Shape;796;p47"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97" name="Google Shape;797;p47"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798" name="Google Shape;798;p47"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799" name="Google Shape;799;p47"/>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F8F8F8"/>
              </a:solidFill>
              <a:latin typeface="Arial"/>
              <a:ea typeface="Arial"/>
              <a:cs typeface="Arial"/>
              <a:sym typeface="Arial"/>
            </a:endParaRPr>
          </a:p>
        </p:txBody>
      </p:sp>
      <p:sp>
        <p:nvSpPr>
          <p:cNvPr id="800" name="Google Shape;800;p47"/>
          <p:cNvSpPr/>
          <p:nvPr/>
        </p:nvSpPr>
        <p:spPr>
          <a:xfrm>
            <a:off x="5839968" y="4744227"/>
            <a:ext cx="6096000" cy="36933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lt1"/>
              </a:solidFill>
              <a:latin typeface="Arial"/>
              <a:ea typeface="Arial"/>
              <a:cs typeface="Arial"/>
              <a:sym typeface="Arial"/>
            </a:endParaRPr>
          </a:p>
        </p:txBody>
      </p:sp>
      <p:sp>
        <p:nvSpPr>
          <p:cNvPr id="801" name="Google Shape;801;p47"/>
          <p:cNvSpPr txBox="1"/>
          <p:nvPr/>
        </p:nvSpPr>
        <p:spPr>
          <a:xfrm>
            <a:off x="6003634" y="1645034"/>
            <a:ext cx="184730" cy="9233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5400"/>
              <a:buFont typeface="Arial"/>
              <a:buNone/>
            </a:pPr>
            <a:endParaRPr sz="5400" b="0" i="0" u="none" strike="noStrike" cap="none">
              <a:solidFill>
                <a:schemeClr val="lt1"/>
              </a:solidFill>
              <a:latin typeface="Arial"/>
              <a:ea typeface="Arial"/>
              <a:cs typeface="Arial"/>
              <a:sym typeface="Arial"/>
            </a:endParaRPr>
          </a:p>
        </p:txBody>
      </p:sp>
      <p:sp>
        <p:nvSpPr>
          <p:cNvPr id="802" name="Google Shape;802;p47"/>
          <p:cNvSpPr txBox="1"/>
          <p:nvPr/>
        </p:nvSpPr>
        <p:spPr>
          <a:xfrm>
            <a:off x="0" y="334658"/>
            <a:ext cx="12192000" cy="101566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6000"/>
              <a:buFont typeface="Arial"/>
              <a:buNone/>
            </a:pPr>
            <a:r>
              <a:rPr lang="en-US" sz="6000" b="1" i="0" u="none" strike="noStrike" cap="none">
                <a:solidFill>
                  <a:srgbClr val="FFFF00"/>
                </a:solidFill>
                <a:latin typeface="Arial"/>
                <a:ea typeface="Arial"/>
                <a:cs typeface="Arial"/>
                <a:sym typeface="Arial"/>
              </a:rPr>
              <a:t>Assessing Hazing</a:t>
            </a:r>
            <a:endParaRPr/>
          </a:p>
        </p:txBody>
      </p:sp>
      <p:pic>
        <p:nvPicPr>
          <p:cNvPr id="803" name="Google Shape;803;p47"/>
          <p:cNvPicPr preferRelativeResize="0"/>
          <p:nvPr/>
        </p:nvPicPr>
        <p:blipFill rotWithShape="1">
          <a:blip r:embed="rId4">
            <a:alphaModFix/>
          </a:blip>
          <a:srcRect/>
          <a:stretch/>
        </p:blipFill>
        <p:spPr>
          <a:xfrm>
            <a:off x="6891068" y="1219008"/>
            <a:ext cx="5322269" cy="4419983"/>
          </a:xfrm>
          <a:prstGeom prst="rect">
            <a:avLst/>
          </a:prstGeom>
          <a:noFill/>
          <a:ln>
            <a:noFill/>
          </a:ln>
        </p:spPr>
      </p:pic>
      <p:sp>
        <p:nvSpPr>
          <p:cNvPr id="804" name="Google Shape;804;p47"/>
          <p:cNvSpPr/>
          <p:nvPr/>
        </p:nvSpPr>
        <p:spPr>
          <a:xfrm>
            <a:off x="406038" y="1441195"/>
            <a:ext cx="6723167" cy="4639219"/>
          </a:xfrm>
          <a:prstGeom prst="rect">
            <a:avLst/>
          </a:prstGeom>
          <a:noFill/>
          <a:ln>
            <a:noFill/>
          </a:ln>
        </p:spPr>
        <p:txBody>
          <a:bodyPr spcFirstLastPara="1" wrap="square" lIns="91425" tIns="45700" rIns="91425" bIns="45700" anchor="t" anchorCtr="0">
            <a:noAutofit/>
          </a:bodyPr>
          <a:lstStyle/>
          <a:p>
            <a:pPr marL="0" marR="0" lvl="0" indent="0" algn="l" rtl="0">
              <a:lnSpc>
                <a:spcPct val="80000"/>
              </a:lnSpc>
              <a:spcBef>
                <a:spcPts val="0"/>
              </a:spcBef>
              <a:spcAft>
                <a:spcPts val="0"/>
              </a:spcAft>
              <a:buClr>
                <a:schemeClr val="dk1"/>
              </a:buClr>
              <a:buSzPts val="1750"/>
              <a:buFont typeface="Arial"/>
              <a:buNone/>
            </a:pPr>
            <a:endParaRPr sz="2400" b="1" i="0" u="none" strike="noStrike" cap="none">
              <a:solidFill>
                <a:schemeClr val="lt1"/>
              </a:solidFill>
              <a:latin typeface="Arial"/>
              <a:ea typeface="Arial"/>
              <a:cs typeface="Arial"/>
              <a:sym typeface="Arial"/>
            </a:endParaRPr>
          </a:p>
          <a:p>
            <a:pPr marL="0" marR="0" lvl="0" indent="0" algn="l" rtl="0">
              <a:lnSpc>
                <a:spcPct val="80000"/>
              </a:lnSpc>
              <a:spcBef>
                <a:spcPts val="350"/>
              </a:spcBef>
              <a:spcAft>
                <a:spcPts val="0"/>
              </a:spcAft>
              <a:buClr>
                <a:schemeClr val="dk1"/>
              </a:buClr>
              <a:buSzPts val="1750"/>
              <a:buFont typeface="Arial"/>
              <a:buNone/>
            </a:pPr>
            <a:r>
              <a:rPr lang="en-US" sz="2400" b="1" i="0" u="none" strike="noStrike" cap="none">
                <a:solidFill>
                  <a:schemeClr val="lt1"/>
                </a:solidFill>
                <a:latin typeface="Arial"/>
                <a:ea typeface="Arial"/>
                <a:cs typeface="Arial"/>
                <a:sym typeface="Arial"/>
              </a:rPr>
              <a:t>ACTION -- What was Done</a:t>
            </a:r>
            <a:endParaRPr/>
          </a:p>
          <a:p>
            <a:pPr marL="0" marR="0" lvl="0" indent="0" algn="l" rtl="0">
              <a:lnSpc>
                <a:spcPct val="80000"/>
              </a:lnSpc>
              <a:spcBef>
                <a:spcPts val="350"/>
              </a:spcBef>
              <a:spcAft>
                <a:spcPts val="0"/>
              </a:spcAft>
              <a:buClr>
                <a:schemeClr val="dk1"/>
              </a:buClr>
              <a:buSzPts val="1750"/>
              <a:buFont typeface="Arial"/>
              <a:buNone/>
            </a:pPr>
            <a:r>
              <a:rPr lang="en-US" sz="2200" b="0" i="0" u="none" strike="noStrike" cap="none">
                <a:solidFill>
                  <a:schemeClr val="lt1"/>
                </a:solidFill>
                <a:latin typeface="Arial"/>
                <a:ea typeface="Arial"/>
                <a:cs typeface="Arial"/>
                <a:sym typeface="Arial"/>
              </a:rPr>
              <a:t>Forced alcohol use; Unwanted sexual behavior; Physical brutality; Forced cross-dressing; Property destruction; Social exclusion; Scavenger hunt.</a:t>
            </a:r>
            <a:endParaRPr/>
          </a:p>
          <a:p>
            <a:pPr marL="0" marR="0" lvl="0" indent="0" algn="l" rtl="0">
              <a:lnSpc>
                <a:spcPct val="80000"/>
              </a:lnSpc>
              <a:spcBef>
                <a:spcPts val="350"/>
              </a:spcBef>
              <a:spcAft>
                <a:spcPts val="0"/>
              </a:spcAft>
              <a:buClr>
                <a:schemeClr val="dk1"/>
              </a:buClr>
              <a:buSzPts val="1750"/>
              <a:buFont typeface="Arial"/>
              <a:buNone/>
            </a:pPr>
            <a:endParaRPr sz="2400" b="1" i="0" u="none" strike="noStrike" cap="none">
              <a:solidFill>
                <a:schemeClr val="lt1"/>
              </a:solidFill>
              <a:latin typeface="Arial"/>
              <a:ea typeface="Arial"/>
              <a:cs typeface="Arial"/>
              <a:sym typeface="Arial"/>
            </a:endParaRPr>
          </a:p>
          <a:p>
            <a:pPr marL="0" marR="0" lvl="0" indent="0" algn="l" rtl="0">
              <a:lnSpc>
                <a:spcPct val="80000"/>
              </a:lnSpc>
              <a:spcBef>
                <a:spcPts val="350"/>
              </a:spcBef>
              <a:spcAft>
                <a:spcPts val="0"/>
              </a:spcAft>
              <a:buClr>
                <a:schemeClr val="dk1"/>
              </a:buClr>
              <a:buSzPts val="1750"/>
              <a:buFont typeface="Arial"/>
              <a:buNone/>
            </a:pPr>
            <a:r>
              <a:rPr lang="en-US" sz="2400" b="1" i="0" u="none" strike="noStrike" cap="none">
                <a:solidFill>
                  <a:schemeClr val="lt1"/>
                </a:solidFill>
                <a:latin typeface="Arial"/>
                <a:ea typeface="Arial"/>
                <a:cs typeface="Arial"/>
                <a:sym typeface="Arial"/>
              </a:rPr>
              <a:t>INTENTION - Underlying Dynamics </a:t>
            </a:r>
            <a:endParaRPr/>
          </a:p>
          <a:p>
            <a:pPr marL="0" marR="0" lvl="0" indent="0" algn="l" rtl="0">
              <a:lnSpc>
                <a:spcPct val="80000"/>
              </a:lnSpc>
              <a:spcBef>
                <a:spcPts val="350"/>
              </a:spcBef>
              <a:spcAft>
                <a:spcPts val="0"/>
              </a:spcAft>
              <a:buClr>
                <a:schemeClr val="dk1"/>
              </a:buClr>
              <a:buSzPts val="1750"/>
              <a:buFont typeface="Arial"/>
              <a:buNone/>
            </a:pPr>
            <a:r>
              <a:rPr lang="en-US" sz="2000" b="0" i="0" u="none" strike="noStrike" cap="none">
                <a:solidFill>
                  <a:schemeClr val="lt1"/>
                </a:solidFill>
                <a:latin typeface="Arial"/>
                <a:ea typeface="Arial"/>
                <a:cs typeface="Arial"/>
                <a:sym typeface="Arial"/>
              </a:rPr>
              <a:t>Outright Punitive, Dangerous, Illegal?; Good intention-Poor results? Reflecting immaturity or unintended consequences? Team buy-in or Personal agenda?</a:t>
            </a:r>
            <a:endParaRPr sz="2000" b="1" i="0" u="none" strike="noStrike" cap="none">
              <a:solidFill>
                <a:schemeClr val="lt1"/>
              </a:solidFill>
              <a:latin typeface="Arial"/>
              <a:ea typeface="Arial"/>
              <a:cs typeface="Arial"/>
              <a:sym typeface="Arial"/>
            </a:endParaRPr>
          </a:p>
          <a:p>
            <a:pPr marL="0" marR="0" lvl="0" indent="0" algn="l" rtl="0">
              <a:lnSpc>
                <a:spcPct val="80000"/>
              </a:lnSpc>
              <a:spcBef>
                <a:spcPts val="350"/>
              </a:spcBef>
              <a:spcAft>
                <a:spcPts val="0"/>
              </a:spcAft>
              <a:buClr>
                <a:schemeClr val="dk1"/>
              </a:buClr>
              <a:buSzPts val="1750"/>
              <a:buFont typeface="Arial"/>
              <a:buNone/>
            </a:pPr>
            <a:endParaRPr sz="2400" b="1" i="0" u="none" strike="noStrike" cap="none">
              <a:solidFill>
                <a:schemeClr val="lt1"/>
              </a:solidFill>
              <a:latin typeface="Arial"/>
              <a:ea typeface="Arial"/>
              <a:cs typeface="Arial"/>
              <a:sym typeface="Arial"/>
            </a:endParaRPr>
          </a:p>
          <a:p>
            <a:pPr marL="0" marR="0" lvl="0" indent="0" algn="l" rtl="0">
              <a:lnSpc>
                <a:spcPct val="80000"/>
              </a:lnSpc>
              <a:spcBef>
                <a:spcPts val="350"/>
              </a:spcBef>
              <a:spcAft>
                <a:spcPts val="0"/>
              </a:spcAft>
              <a:buClr>
                <a:schemeClr val="dk1"/>
              </a:buClr>
              <a:buSzPts val="1750"/>
              <a:buFont typeface="Arial"/>
              <a:buNone/>
            </a:pPr>
            <a:r>
              <a:rPr lang="en-US" sz="2400" b="1" i="0" u="none" strike="noStrike" cap="none">
                <a:solidFill>
                  <a:schemeClr val="lt1"/>
                </a:solidFill>
                <a:latin typeface="Arial"/>
                <a:ea typeface="Arial"/>
                <a:cs typeface="Arial"/>
                <a:sym typeface="Arial"/>
              </a:rPr>
              <a:t>IMPACT - Personal Experience</a:t>
            </a:r>
            <a:endParaRPr/>
          </a:p>
          <a:p>
            <a:pPr marL="0" marR="0" lvl="0" indent="0" algn="l" rtl="0">
              <a:lnSpc>
                <a:spcPct val="80000"/>
              </a:lnSpc>
              <a:spcBef>
                <a:spcPts val="350"/>
              </a:spcBef>
              <a:spcAft>
                <a:spcPts val="0"/>
              </a:spcAft>
              <a:buClr>
                <a:schemeClr val="dk1"/>
              </a:buClr>
              <a:buSzPts val="1750"/>
              <a:buFont typeface="Arial"/>
              <a:buNone/>
            </a:pPr>
            <a:r>
              <a:rPr lang="en-US" sz="2000" b="0" i="0" u="none" strike="noStrike" cap="none">
                <a:solidFill>
                  <a:schemeClr val="lt1"/>
                </a:solidFill>
                <a:latin typeface="Arial"/>
                <a:ea typeface="Arial"/>
                <a:cs typeface="Arial"/>
                <a:sym typeface="Arial"/>
              </a:rPr>
              <a:t>Psychologically demeaned; Physically Injured; Sport performance or academics undermined? Relationships enhanced or harmed?</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809"/>
        <p:cNvGrpSpPr/>
        <p:nvPr/>
      </p:nvGrpSpPr>
      <p:grpSpPr>
        <a:xfrm>
          <a:off x="0" y="0"/>
          <a:ext cx="0" cy="0"/>
          <a:chOff x="0" y="0"/>
          <a:chExt cx="0" cy="0"/>
        </a:xfrm>
      </p:grpSpPr>
      <p:sp>
        <p:nvSpPr>
          <p:cNvPr id="810" name="Google Shape;810;p48"/>
          <p:cNvSpPr/>
          <p:nvPr/>
        </p:nvSpPr>
        <p:spPr>
          <a:xfrm>
            <a:off x="228600" y="350274"/>
            <a:ext cx="11734800" cy="6248400"/>
          </a:xfrm>
          <a:prstGeom prst="rect">
            <a:avLst/>
          </a:prstGeom>
          <a:noFill/>
          <a:ln w="25400" cap="flat" cmpd="sng">
            <a:solidFill>
              <a:srgbClr val="EDF4F6"/>
            </a:solidFill>
            <a:prstDash val="solid"/>
            <a:round/>
            <a:headEnd type="none" w="sm" len="sm"/>
            <a:tailEnd type="none" w="sm" len="sm"/>
          </a:ln>
          <a:effectLst>
            <a:outerShdw blurRad="88900" dist="63500" dir="5400000" algn="ctr" rotWithShape="0">
              <a:srgbClr val="000000">
                <a:alpha val="4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11" name="Google Shape;811;p48"/>
          <p:cNvSpPr txBox="1"/>
          <p:nvPr/>
        </p:nvSpPr>
        <p:spPr>
          <a:xfrm>
            <a:off x="46250" y="386077"/>
            <a:ext cx="12167087" cy="1015663"/>
          </a:xfrm>
          <a:prstGeom prst="rect">
            <a:avLst/>
          </a:prstGeom>
          <a:noFill/>
          <a:ln>
            <a:noFill/>
          </a:ln>
          <a:effectLst>
            <a:outerShdw blurRad="50800" dist="165100" dir="2700000" algn="tl" rotWithShape="0">
              <a:schemeClr val="dk1">
                <a:alpha val="84313"/>
              </a:schemeClr>
            </a:outerShdw>
          </a:effectLst>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6000"/>
              <a:buFont typeface="Arial"/>
              <a:buNone/>
            </a:pPr>
            <a:endParaRPr sz="6000" b="1" i="0" u="none" strike="noStrike" cap="none">
              <a:solidFill>
                <a:srgbClr val="FFFF00"/>
              </a:solidFill>
              <a:latin typeface="Arial"/>
              <a:ea typeface="Arial"/>
              <a:cs typeface="Arial"/>
              <a:sym typeface="Arial"/>
            </a:endParaRPr>
          </a:p>
        </p:txBody>
      </p:sp>
      <p:sp>
        <p:nvSpPr>
          <p:cNvPr id="812" name="Google Shape;812;p48"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3" name="Google Shape;813;p48"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4" name="Google Shape;814;p48"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5" name="Google Shape;815;p48"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6" name="Google Shape;816;p48"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7" name="Google Shape;817;p48"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818" name="Google Shape;818;p48"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819" name="Google Shape;819;p48"/>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F8F8F8"/>
              </a:solidFill>
              <a:latin typeface="Arial"/>
              <a:ea typeface="Arial"/>
              <a:cs typeface="Arial"/>
              <a:sym typeface="Arial"/>
            </a:endParaRPr>
          </a:p>
        </p:txBody>
      </p:sp>
      <p:sp>
        <p:nvSpPr>
          <p:cNvPr id="820" name="Google Shape;820;p48"/>
          <p:cNvSpPr/>
          <p:nvPr/>
        </p:nvSpPr>
        <p:spPr>
          <a:xfrm>
            <a:off x="5839968" y="4744227"/>
            <a:ext cx="6096000" cy="36933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lt1"/>
              </a:solidFill>
              <a:latin typeface="Arial"/>
              <a:ea typeface="Arial"/>
              <a:cs typeface="Arial"/>
              <a:sym typeface="Arial"/>
            </a:endParaRPr>
          </a:p>
        </p:txBody>
      </p:sp>
      <p:sp>
        <p:nvSpPr>
          <p:cNvPr id="821" name="Google Shape;821;p48"/>
          <p:cNvSpPr txBox="1"/>
          <p:nvPr/>
        </p:nvSpPr>
        <p:spPr>
          <a:xfrm>
            <a:off x="6003634" y="1645034"/>
            <a:ext cx="184730" cy="9233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5400"/>
              <a:buFont typeface="Arial"/>
              <a:buNone/>
            </a:pPr>
            <a:endParaRPr sz="5400" b="0" i="0" u="none" strike="noStrike" cap="none">
              <a:solidFill>
                <a:schemeClr val="lt1"/>
              </a:solidFill>
              <a:latin typeface="Arial"/>
              <a:ea typeface="Arial"/>
              <a:cs typeface="Arial"/>
              <a:sym typeface="Arial"/>
            </a:endParaRPr>
          </a:p>
        </p:txBody>
      </p:sp>
      <p:sp>
        <p:nvSpPr>
          <p:cNvPr id="822" name="Google Shape;822;p48"/>
          <p:cNvSpPr txBox="1"/>
          <p:nvPr/>
        </p:nvSpPr>
        <p:spPr>
          <a:xfrm>
            <a:off x="0" y="334658"/>
            <a:ext cx="12192000" cy="101566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6000"/>
              <a:buFont typeface="Arial"/>
              <a:buNone/>
            </a:pPr>
            <a:r>
              <a:rPr lang="en-US" sz="6000" b="1" i="0" u="none" strike="noStrike" cap="none">
                <a:solidFill>
                  <a:srgbClr val="FFFF00"/>
                </a:solidFill>
                <a:latin typeface="Arial"/>
                <a:ea typeface="Arial"/>
                <a:cs typeface="Arial"/>
                <a:sym typeface="Arial"/>
              </a:rPr>
              <a:t>Talking About Hazing</a:t>
            </a:r>
            <a:endParaRPr/>
          </a:p>
        </p:txBody>
      </p:sp>
      <p:sp>
        <p:nvSpPr>
          <p:cNvPr id="823" name="Google Shape;823;p48"/>
          <p:cNvSpPr/>
          <p:nvPr/>
        </p:nvSpPr>
        <p:spPr>
          <a:xfrm>
            <a:off x="252628" y="1751213"/>
            <a:ext cx="6096000" cy="446710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3600"/>
              <a:buFont typeface="Arial"/>
              <a:buNone/>
            </a:pPr>
            <a:r>
              <a:rPr lang="en-US" sz="3600" b="1" i="0" u="none" strike="noStrike" cap="none">
                <a:solidFill>
                  <a:schemeClr val="lt1"/>
                </a:solidFill>
                <a:latin typeface="Arial"/>
                <a:ea typeface="Arial"/>
                <a:cs typeface="Arial"/>
                <a:sym typeface="Arial"/>
              </a:rPr>
              <a:t>DISCUSS</a:t>
            </a:r>
            <a:endParaRPr/>
          </a:p>
          <a:p>
            <a:pPr marL="2114550" marR="0" lvl="4" indent="-285750" algn="l" rtl="0">
              <a:lnSpc>
                <a:spcPct val="100000"/>
              </a:lnSpc>
              <a:spcBef>
                <a:spcPts val="0"/>
              </a:spcBef>
              <a:spcAft>
                <a:spcPts val="0"/>
              </a:spcAft>
              <a:buClr>
                <a:schemeClr val="lt1"/>
              </a:buClr>
              <a:buSzPts val="2000"/>
              <a:buFont typeface="Noto Sans Symbols"/>
              <a:buChar char="➢"/>
            </a:pPr>
            <a:r>
              <a:rPr lang="en-US" sz="2000" b="1" i="0" u="none" strike="noStrike" cap="none">
                <a:solidFill>
                  <a:schemeClr val="lt1"/>
                </a:solidFill>
                <a:latin typeface="Arial"/>
                <a:ea typeface="Arial"/>
                <a:cs typeface="Arial"/>
                <a:sym typeface="Arial"/>
              </a:rPr>
              <a:t>ACTION - What ?</a:t>
            </a:r>
            <a:endParaRPr/>
          </a:p>
          <a:p>
            <a:pPr marL="1828800" marR="0" lvl="4" indent="0" algn="l" rtl="0">
              <a:lnSpc>
                <a:spcPct val="100000"/>
              </a:lnSpc>
              <a:spcBef>
                <a:spcPts val="0"/>
              </a:spcBef>
              <a:spcAft>
                <a:spcPts val="0"/>
              </a:spcAft>
              <a:buClr>
                <a:schemeClr val="lt1"/>
              </a:buClr>
              <a:buSzPts val="2000"/>
              <a:buFont typeface="Arial"/>
              <a:buNone/>
            </a:pPr>
            <a:r>
              <a:rPr lang="en-US" sz="2000" b="0" i="0" u="none" strike="noStrike" cap="none">
                <a:solidFill>
                  <a:schemeClr val="lt1"/>
                </a:solidFill>
                <a:latin typeface="Arial"/>
                <a:ea typeface="Arial"/>
                <a:cs typeface="Arial"/>
                <a:sym typeface="Arial"/>
              </a:rPr>
              <a:t>Mesh point on Maslow’s Hierarchy?</a:t>
            </a:r>
            <a:endParaRPr sz="2000" b="1" i="0" u="none" strike="noStrike" cap="none">
              <a:solidFill>
                <a:schemeClr val="lt1"/>
              </a:solidFill>
              <a:latin typeface="Arial"/>
              <a:ea typeface="Arial"/>
              <a:cs typeface="Arial"/>
              <a:sym typeface="Arial"/>
            </a:endParaRPr>
          </a:p>
          <a:p>
            <a:pPr marL="2114550" marR="0" lvl="4" indent="-285750" algn="l" rtl="0">
              <a:lnSpc>
                <a:spcPct val="100000"/>
              </a:lnSpc>
              <a:spcBef>
                <a:spcPts val="0"/>
              </a:spcBef>
              <a:spcAft>
                <a:spcPts val="0"/>
              </a:spcAft>
              <a:buClr>
                <a:schemeClr val="lt1"/>
              </a:buClr>
              <a:buSzPts val="2000"/>
              <a:buFont typeface="Noto Sans Symbols"/>
              <a:buChar char="➢"/>
            </a:pPr>
            <a:r>
              <a:rPr lang="en-US" sz="2000" b="1" i="0" u="none" strike="noStrike" cap="none">
                <a:solidFill>
                  <a:schemeClr val="lt1"/>
                </a:solidFill>
                <a:latin typeface="Arial"/>
                <a:ea typeface="Arial"/>
                <a:cs typeface="Arial"/>
                <a:sym typeface="Arial"/>
              </a:rPr>
              <a:t>INTENTION – Why?</a:t>
            </a:r>
            <a:endParaRPr/>
          </a:p>
          <a:p>
            <a:pPr marL="1828800" marR="0" lvl="4" indent="0" algn="l" rtl="0">
              <a:lnSpc>
                <a:spcPct val="100000"/>
              </a:lnSpc>
              <a:spcBef>
                <a:spcPts val="0"/>
              </a:spcBef>
              <a:spcAft>
                <a:spcPts val="0"/>
              </a:spcAft>
              <a:buClr>
                <a:schemeClr val="lt1"/>
              </a:buClr>
              <a:buSzPts val="2000"/>
              <a:buFont typeface="Arial"/>
              <a:buNone/>
            </a:pPr>
            <a:r>
              <a:rPr lang="en-US" sz="2000" b="0" i="0" u="none" strike="noStrike" cap="none">
                <a:solidFill>
                  <a:schemeClr val="lt1"/>
                </a:solidFill>
                <a:latin typeface="Arial"/>
                <a:ea typeface="Arial"/>
                <a:cs typeface="Arial"/>
                <a:sym typeface="Arial"/>
              </a:rPr>
              <a:t>Goal/Expected Outcome</a:t>
            </a:r>
            <a:endParaRPr/>
          </a:p>
          <a:p>
            <a:pPr marL="2114550" marR="0" lvl="4" indent="-285750" algn="l" rtl="0">
              <a:lnSpc>
                <a:spcPct val="100000"/>
              </a:lnSpc>
              <a:spcBef>
                <a:spcPts val="0"/>
              </a:spcBef>
              <a:spcAft>
                <a:spcPts val="0"/>
              </a:spcAft>
              <a:buClr>
                <a:schemeClr val="lt1"/>
              </a:buClr>
              <a:buSzPts val="2000"/>
              <a:buFont typeface="Noto Sans Symbols"/>
              <a:buChar char="➢"/>
            </a:pPr>
            <a:r>
              <a:rPr lang="en-US" sz="2000" b="1" i="0" u="none" strike="noStrike" cap="none">
                <a:solidFill>
                  <a:schemeClr val="lt1"/>
                </a:solidFill>
                <a:latin typeface="Arial"/>
                <a:ea typeface="Arial"/>
                <a:cs typeface="Arial"/>
                <a:sym typeface="Arial"/>
              </a:rPr>
              <a:t>IMPACT – on Players &amp; Team</a:t>
            </a:r>
            <a:endParaRPr/>
          </a:p>
          <a:p>
            <a:pPr marL="1828800" marR="0" lvl="4" indent="0" algn="l" rtl="0">
              <a:lnSpc>
                <a:spcPct val="100000"/>
              </a:lnSpc>
              <a:spcBef>
                <a:spcPts val="0"/>
              </a:spcBef>
              <a:spcAft>
                <a:spcPts val="0"/>
              </a:spcAft>
              <a:buClr>
                <a:schemeClr val="lt1"/>
              </a:buClr>
              <a:buSzPts val="2000"/>
              <a:buFont typeface="Arial"/>
              <a:buNone/>
            </a:pPr>
            <a:r>
              <a:rPr lang="en-US" sz="2000" b="0" i="0" u="none" strike="noStrike" cap="none">
                <a:solidFill>
                  <a:schemeClr val="lt1"/>
                </a:solidFill>
                <a:latin typeface="Arial"/>
                <a:ea typeface="Arial"/>
                <a:cs typeface="Arial"/>
                <a:sym typeface="Arial"/>
              </a:rPr>
              <a:t>Team dynamic enhanced or undermined?</a:t>
            </a:r>
            <a:endParaRPr sz="2000" b="1" i="0" u="none" strike="noStrike" cap="none">
              <a:solidFill>
                <a:schemeClr val="lt1"/>
              </a:solidFill>
              <a:latin typeface="Arial"/>
              <a:ea typeface="Arial"/>
              <a:cs typeface="Arial"/>
              <a:sym typeface="Arial"/>
            </a:endParaRPr>
          </a:p>
          <a:p>
            <a:pPr marL="2114550" marR="0" lvl="4" indent="-158750" algn="l" rtl="0">
              <a:lnSpc>
                <a:spcPct val="100000"/>
              </a:lnSpc>
              <a:spcBef>
                <a:spcPts val="0"/>
              </a:spcBef>
              <a:spcAft>
                <a:spcPts val="0"/>
              </a:spcAft>
              <a:buClr>
                <a:schemeClr val="lt1"/>
              </a:buClr>
              <a:buSzPts val="2000"/>
              <a:buFont typeface="Noto Sans Symbols"/>
              <a:buNone/>
            </a:pPr>
            <a:endParaRPr sz="2000" b="0" i="0" u="none" strike="noStrike" cap="none">
              <a:solidFill>
                <a:schemeClr val="lt1"/>
              </a:solidFill>
              <a:latin typeface="Arial"/>
              <a:ea typeface="Arial"/>
              <a:cs typeface="Arial"/>
              <a:sym typeface="Arial"/>
            </a:endParaRPr>
          </a:p>
          <a:p>
            <a:pPr marL="1828800" marR="0" lvl="4" indent="0" algn="l" rtl="0">
              <a:lnSpc>
                <a:spcPct val="100000"/>
              </a:lnSpc>
              <a:spcBef>
                <a:spcPts val="0"/>
              </a:spcBef>
              <a:spcAft>
                <a:spcPts val="0"/>
              </a:spcAft>
              <a:buClr>
                <a:schemeClr val="lt1"/>
              </a:buClr>
              <a:buSzPts val="2000"/>
              <a:buFont typeface="Arial"/>
              <a:buNone/>
            </a:pPr>
            <a:r>
              <a:rPr lang="en-US" sz="3200" b="1" i="0" u="none" strike="noStrike" cap="none">
                <a:solidFill>
                  <a:schemeClr val="lt1"/>
                </a:solidFill>
                <a:latin typeface="Arial"/>
                <a:ea typeface="Arial"/>
                <a:cs typeface="Arial"/>
                <a:sym typeface="Arial"/>
              </a:rPr>
              <a:t> ASK</a:t>
            </a:r>
            <a:endParaRPr/>
          </a:p>
          <a:p>
            <a:pPr marL="2171700" marR="0" lvl="4" indent="-342900" algn="l" rtl="0">
              <a:lnSpc>
                <a:spcPct val="100000"/>
              </a:lnSpc>
              <a:spcBef>
                <a:spcPts val="0"/>
              </a:spcBef>
              <a:spcAft>
                <a:spcPts val="0"/>
              </a:spcAft>
              <a:buClr>
                <a:schemeClr val="lt1"/>
              </a:buClr>
              <a:buSzPts val="2000"/>
              <a:buFont typeface="Noto Sans Symbols"/>
              <a:buChar char="⮚"/>
            </a:pPr>
            <a:r>
              <a:rPr lang="en-US" sz="2400" b="1" i="0" u="none" strike="noStrike" cap="none">
                <a:solidFill>
                  <a:schemeClr val="lt1"/>
                </a:solidFill>
                <a:latin typeface="Arial"/>
                <a:ea typeface="Arial"/>
                <a:cs typeface="Arial"/>
                <a:sym typeface="Arial"/>
              </a:rPr>
              <a:t>Is there a better way?</a:t>
            </a:r>
            <a:endParaRPr/>
          </a:p>
          <a:p>
            <a:pPr marL="1828800" marR="0" lvl="4" indent="0" algn="l" rtl="0">
              <a:lnSpc>
                <a:spcPct val="100000"/>
              </a:lnSpc>
              <a:spcBef>
                <a:spcPts val="0"/>
              </a:spcBef>
              <a:spcAft>
                <a:spcPts val="0"/>
              </a:spcAft>
              <a:buClr>
                <a:schemeClr val="lt1"/>
              </a:buClr>
              <a:buSzPts val="2000"/>
              <a:buFont typeface="Arial"/>
              <a:buNone/>
            </a:pPr>
            <a:endParaRPr sz="2000" b="0" i="0" u="none" strike="noStrike" cap="none">
              <a:solidFill>
                <a:schemeClr val="lt1"/>
              </a:solidFill>
              <a:latin typeface="Arial"/>
              <a:ea typeface="Arial"/>
              <a:cs typeface="Arial"/>
              <a:sym typeface="Arial"/>
            </a:endParaRPr>
          </a:p>
        </p:txBody>
      </p:sp>
      <p:pic>
        <p:nvPicPr>
          <p:cNvPr id="824" name="Google Shape;824;p48"/>
          <p:cNvPicPr preferRelativeResize="0"/>
          <p:nvPr/>
        </p:nvPicPr>
        <p:blipFill rotWithShape="1">
          <a:blip r:embed="rId4">
            <a:alphaModFix/>
          </a:blip>
          <a:srcRect/>
          <a:stretch/>
        </p:blipFill>
        <p:spPr>
          <a:xfrm>
            <a:off x="7194614" y="1952251"/>
            <a:ext cx="3473386" cy="3457949"/>
          </a:xfrm>
          <a:prstGeom prst="rect">
            <a:avLst/>
          </a:prstGeom>
          <a:noFill/>
          <a:ln w="57150" cap="flat" cmpd="sng">
            <a:solidFill>
              <a:srgbClr val="FFFF00"/>
            </a:solidFill>
            <a:prstDash val="solid"/>
            <a:round/>
            <a:headEnd type="none" w="sm" len="sm"/>
            <a:tailEnd type="none" w="sm" len="sm"/>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829"/>
        <p:cNvGrpSpPr/>
        <p:nvPr/>
      </p:nvGrpSpPr>
      <p:grpSpPr>
        <a:xfrm>
          <a:off x="0" y="0"/>
          <a:ext cx="0" cy="0"/>
          <a:chOff x="0" y="0"/>
          <a:chExt cx="0" cy="0"/>
        </a:xfrm>
      </p:grpSpPr>
      <p:sp>
        <p:nvSpPr>
          <p:cNvPr id="830" name="Google Shape;830;p49"/>
          <p:cNvSpPr/>
          <p:nvPr/>
        </p:nvSpPr>
        <p:spPr>
          <a:xfrm>
            <a:off x="228600" y="350274"/>
            <a:ext cx="11734800" cy="6248400"/>
          </a:xfrm>
          <a:prstGeom prst="rect">
            <a:avLst/>
          </a:prstGeom>
          <a:noFill/>
          <a:ln w="25400" cap="flat" cmpd="sng">
            <a:solidFill>
              <a:srgbClr val="EDF4F6"/>
            </a:solidFill>
            <a:prstDash val="solid"/>
            <a:round/>
            <a:headEnd type="none" w="sm" len="sm"/>
            <a:tailEnd type="none" w="sm" len="sm"/>
          </a:ln>
          <a:effectLst>
            <a:outerShdw blurRad="88900" dist="63500" dir="5400000" algn="ctr" rotWithShape="0">
              <a:srgbClr val="000000">
                <a:alpha val="4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31" name="Google Shape;831;p49"/>
          <p:cNvSpPr txBox="1"/>
          <p:nvPr/>
        </p:nvSpPr>
        <p:spPr>
          <a:xfrm>
            <a:off x="46250" y="386077"/>
            <a:ext cx="12167087" cy="1015663"/>
          </a:xfrm>
          <a:prstGeom prst="rect">
            <a:avLst/>
          </a:prstGeom>
          <a:noFill/>
          <a:ln>
            <a:noFill/>
          </a:ln>
          <a:effectLst>
            <a:outerShdw blurRad="50800" dist="165100" dir="2700000" algn="tl" rotWithShape="0">
              <a:schemeClr val="dk1">
                <a:alpha val="84313"/>
              </a:schemeClr>
            </a:outerShdw>
          </a:effectLst>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6000"/>
              <a:buFont typeface="Arial"/>
              <a:buNone/>
            </a:pPr>
            <a:endParaRPr sz="6000" b="1" i="0" u="none" strike="noStrike" cap="none">
              <a:solidFill>
                <a:srgbClr val="FFFF00"/>
              </a:solidFill>
              <a:latin typeface="Arial"/>
              <a:ea typeface="Arial"/>
              <a:cs typeface="Arial"/>
              <a:sym typeface="Arial"/>
            </a:endParaRPr>
          </a:p>
        </p:txBody>
      </p:sp>
      <p:sp>
        <p:nvSpPr>
          <p:cNvPr id="832" name="Google Shape;832;p49"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33" name="Google Shape;833;p49"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34" name="Google Shape;834;p49"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35" name="Google Shape;835;p49"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36" name="Google Shape;836;p49"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37" name="Google Shape;837;p49"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838" name="Google Shape;838;p49"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839" name="Google Shape;839;p49"/>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F8F8F8"/>
              </a:solidFill>
              <a:latin typeface="Arial"/>
              <a:ea typeface="Arial"/>
              <a:cs typeface="Arial"/>
              <a:sym typeface="Arial"/>
            </a:endParaRPr>
          </a:p>
        </p:txBody>
      </p:sp>
      <p:sp>
        <p:nvSpPr>
          <p:cNvPr id="840" name="Google Shape;840;p49"/>
          <p:cNvSpPr/>
          <p:nvPr/>
        </p:nvSpPr>
        <p:spPr>
          <a:xfrm>
            <a:off x="5839968" y="4744227"/>
            <a:ext cx="6096000" cy="36933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lt1"/>
              </a:solidFill>
              <a:latin typeface="Arial"/>
              <a:ea typeface="Arial"/>
              <a:cs typeface="Arial"/>
              <a:sym typeface="Arial"/>
            </a:endParaRPr>
          </a:p>
        </p:txBody>
      </p:sp>
      <p:sp>
        <p:nvSpPr>
          <p:cNvPr id="841" name="Google Shape;841;p49"/>
          <p:cNvSpPr txBox="1"/>
          <p:nvPr/>
        </p:nvSpPr>
        <p:spPr>
          <a:xfrm>
            <a:off x="6003634" y="1645034"/>
            <a:ext cx="184730" cy="9233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5400"/>
              <a:buFont typeface="Arial"/>
              <a:buNone/>
            </a:pPr>
            <a:endParaRPr sz="5400" b="0" i="0" u="none" strike="noStrike" cap="none">
              <a:solidFill>
                <a:schemeClr val="lt1"/>
              </a:solidFill>
              <a:latin typeface="Arial"/>
              <a:ea typeface="Arial"/>
              <a:cs typeface="Arial"/>
              <a:sym typeface="Arial"/>
            </a:endParaRPr>
          </a:p>
        </p:txBody>
      </p:sp>
      <p:sp>
        <p:nvSpPr>
          <p:cNvPr id="842" name="Google Shape;842;p49"/>
          <p:cNvSpPr txBox="1"/>
          <p:nvPr/>
        </p:nvSpPr>
        <p:spPr>
          <a:xfrm>
            <a:off x="0" y="334658"/>
            <a:ext cx="12192000" cy="101566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6000"/>
              <a:buFont typeface="Arial"/>
              <a:buNone/>
            </a:pPr>
            <a:r>
              <a:rPr lang="en-US" sz="6000" b="1" i="0" u="none" strike="noStrike" cap="none">
                <a:solidFill>
                  <a:srgbClr val="FFFF00"/>
                </a:solidFill>
                <a:latin typeface="Arial"/>
                <a:ea typeface="Arial"/>
                <a:cs typeface="Arial"/>
                <a:sym typeface="Arial"/>
              </a:rPr>
              <a:t>Rethinking Hazing</a:t>
            </a:r>
            <a:endParaRPr/>
          </a:p>
        </p:txBody>
      </p:sp>
      <p:sp>
        <p:nvSpPr>
          <p:cNvPr id="843" name="Google Shape;843;p49"/>
          <p:cNvSpPr/>
          <p:nvPr/>
        </p:nvSpPr>
        <p:spPr>
          <a:xfrm>
            <a:off x="237744" y="2109982"/>
            <a:ext cx="6096000" cy="414059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3600"/>
              <a:buFont typeface="Arial"/>
              <a:buNone/>
            </a:pPr>
            <a:r>
              <a:rPr lang="en-US" sz="3600" b="1" i="0" u="none" strike="noStrike" cap="none">
                <a:solidFill>
                  <a:schemeClr val="lt1"/>
                </a:solidFill>
                <a:latin typeface="Arial"/>
                <a:ea typeface="Arial"/>
                <a:cs typeface="Arial"/>
                <a:sym typeface="Arial"/>
              </a:rPr>
              <a:t>HAZING REFRAME</a:t>
            </a:r>
            <a:endParaRPr/>
          </a:p>
          <a:p>
            <a:pPr marL="0" marR="0" lvl="0" indent="0" algn="ctr" rtl="0">
              <a:lnSpc>
                <a:spcPct val="100000"/>
              </a:lnSpc>
              <a:spcBef>
                <a:spcPts val="0"/>
              </a:spcBef>
              <a:spcAft>
                <a:spcPts val="0"/>
              </a:spcAft>
              <a:buClr>
                <a:schemeClr val="lt1"/>
              </a:buClr>
              <a:buSzPts val="2000"/>
              <a:buFont typeface="Arial"/>
              <a:buNone/>
            </a:pPr>
            <a:r>
              <a:rPr lang="en-US" sz="2000" b="0" i="1" u="none" strike="noStrike" cap="none">
                <a:solidFill>
                  <a:schemeClr val="lt1"/>
                </a:solidFill>
                <a:latin typeface="Arial"/>
                <a:ea typeface="Arial"/>
                <a:cs typeface="Arial"/>
                <a:sym typeface="Arial"/>
              </a:rPr>
              <a:t>“If it is not OK to do in other environments – the Classroom, The Boardroom, the Living Room -</a:t>
            </a:r>
            <a:endParaRPr/>
          </a:p>
          <a:p>
            <a:pPr marL="0" marR="0" lvl="0" indent="0" algn="ctr" rtl="0">
              <a:lnSpc>
                <a:spcPct val="100000"/>
              </a:lnSpc>
              <a:spcBef>
                <a:spcPts val="0"/>
              </a:spcBef>
              <a:spcAft>
                <a:spcPts val="0"/>
              </a:spcAft>
              <a:buClr>
                <a:schemeClr val="lt1"/>
              </a:buClr>
              <a:buSzPts val="2000"/>
              <a:buFont typeface="Arial"/>
              <a:buNone/>
            </a:pPr>
            <a:r>
              <a:rPr lang="en-US" sz="2000" b="0" i="1" u="none" strike="noStrike" cap="none">
                <a:solidFill>
                  <a:schemeClr val="lt1"/>
                </a:solidFill>
                <a:latin typeface="Arial"/>
                <a:ea typeface="Arial"/>
                <a:cs typeface="Arial"/>
                <a:sym typeface="Arial"/>
              </a:rPr>
              <a:t>then WHY is it OK in sport?”</a:t>
            </a:r>
            <a:endParaRPr/>
          </a:p>
          <a:p>
            <a:pPr marL="0" marR="0" lvl="0" indent="0" algn="ctr" rtl="0">
              <a:lnSpc>
                <a:spcPct val="100000"/>
              </a:lnSpc>
              <a:spcBef>
                <a:spcPts val="0"/>
              </a:spcBef>
              <a:spcAft>
                <a:spcPts val="0"/>
              </a:spcAft>
              <a:buClr>
                <a:srgbClr val="000000"/>
              </a:buClr>
              <a:buSzPts val="2000"/>
              <a:buFont typeface="Arial"/>
              <a:buNone/>
            </a:pPr>
            <a:endParaRPr sz="2000" b="0" i="1"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endParaRPr sz="2000" b="0" i="1"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endParaRPr sz="2000" b="0" i="1"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2800"/>
              <a:buFont typeface="Arial"/>
              <a:buNone/>
            </a:pPr>
            <a:r>
              <a:rPr lang="en-US" sz="2800" b="1" i="0" u="none" strike="noStrike" cap="none">
                <a:solidFill>
                  <a:schemeClr val="lt1"/>
                </a:solidFill>
                <a:latin typeface="Arial"/>
                <a:ea typeface="Arial"/>
                <a:cs typeface="Arial"/>
                <a:sym typeface="Arial"/>
              </a:rPr>
              <a:t>A </a:t>
            </a:r>
            <a:r>
              <a:rPr lang="en-US" sz="2800" b="1" i="1" u="none" strike="noStrike" cap="none">
                <a:solidFill>
                  <a:schemeClr val="lt1"/>
                </a:solidFill>
                <a:latin typeface="Arial"/>
                <a:ea typeface="Arial"/>
                <a:cs typeface="Arial"/>
                <a:sym typeface="Arial"/>
              </a:rPr>
              <a:t>“Different” </a:t>
            </a:r>
            <a:r>
              <a:rPr lang="en-US" sz="2800" b="1" i="0" u="none" strike="noStrike" cap="none">
                <a:solidFill>
                  <a:schemeClr val="lt1"/>
                </a:solidFill>
                <a:latin typeface="Arial"/>
                <a:ea typeface="Arial"/>
                <a:cs typeface="Arial"/>
                <a:sym typeface="Arial"/>
              </a:rPr>
              <a:t>Standard in Sport ?</a:t>
            </a:r>
            <a:endParaRPr/>
          </a:p>
          <a:p>
            <a:pPr marL="0" marR="0" lvl="0" indent="0" algn="ctr" rtl="0">
              <a:lnSpc>
                <a:spcPct val="100000"/>
              </a:lnSpc>
              <a:spcBef>
                <a:spcPts val="0"/>
              </a:spcBef>
              <a:spcAft>
                <a:spcPts val="0"/>
              </a:spcAft>
              <a:buClr>
                <a:srgbClr val="000000"/>
              </a:buClr>
              <a:buSzPts val="2000"/>
              <a:buFont typeface="Arial"/>
              <a:buNone/>
            </a:pPr>
            <a:endParaRPr sz="2000" b="0" i="1"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a:p>
            <a:pPr marL="1828800" marR="0" lvl="4" indent="0" algn="l" rtl="0">
              <a:lnSpc>
                <a:spcPct val="100000"/>
              </a:lnSpc>
              <a:spcBef>
                <a:spcPts val="0"/>
              </a:spcBef>
              <a:spcAft>
                <a:spcPts val="0"/>
              </a:spcAft>
              <a:buClr>
                <a:schemeClr val="lt1"/>
              </a:buClr>
              <a:buSzPts val="2000"/>
              <a:buFont typeface="Arial"/>
              <a:buNone/>
            </a:pPr>
            <a:endParaRPr sz="2000" b="0" i="0" u="none" strike="noStrike" cap="none">
              <a:solidFill>
                <a:schemeClr val="lt1"/>
              </a:solidFill>
              <a:latin typeface="Arial"/>
              <a:ea typeface="Arial"/>
              <a:cs typeface="Arial"/>
              <a:sym typeface="Arial"/>
            </a:endParaRPr>
          </a:p>
        </p:txBody>
      </p:sp>
      <p:pic>
        <p:nvPicPr>
          <p:cNvPr id="844" name="Google Shape;844;p49"/>
          <p:cNvPicPr preferRelativeResize="0"/>
          <p:nvPr/>
        </p:nvPicPr>
        <p:blipFill rotWithShape="1">
          <a:blip r:embed="rId4">
            <a:alphaModFix/>
          </a:blip>
          <a:srcRect/>
          <a:stretch/>
        </p:blipFill>
        <p:spPr>
          <a:xfrm>
            <a:off x="6505899" y="2291997"/>
            <a:ext cx="5035819" cy="2833123"/>
          </a:xfrm>
          <a:prstGeom prst="rect">
            <a:avLst/>
          </a:prstGeom>
          <a:noFill/>
          <a:ln w="9525" cap="flat" cmpd="sng">
            <a:solidFill>
              <a:srgbClr val="FFFF00"/>
            </a:solidFill>
            <a:prstDash val="solid"/>
            <a:round/>
            <a:headEnd type="none" w="sm" len="sm"/>
            <a:tailEnd type="none" w="sm" len="sm"/>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849"/>
        <p:cNvGrpSpPr/>
        <p:nvPr/>
      </p:nvGrpSpPr>
      <p:grpSpPr>
        <a:xfrm>
          <a:off x="0" y="0"/>
          <a:ext cx="0" cy="0"/>
          <a:chOff x="0" y="0"/>
          <a:chExt cx="0" cy="0"/>
        </a:xfrm>
      </p:grpSpPr>
      <p:sp>
        <p:nvSpPr>
          <p:cNvPr id="850" name="Google Shape;850;p50"/>
          <p:cNvSpPr/>
          <p:nvPr/>
        </p:nvSpPr>
        <p:spPr>
          <a:xfrm>
            <a:off x="228600" y="350274"/>
            <a:ext cx="11734800" cy="6248400"/>
          </a:xfrm>
          <a:prstGeom prst="rect">
            <a:avLst/>
          </a:prstGeom>
          <a:noFill/>
          <a:ln w="25400" cap="flat" cmpd="sng">
            <a:solidFill>
              <a:srgbClr val="EDF4F6"/>
            </a:solidFill>
            <a:prstDash val="solid"/>
            <a:round/>
            <a:headEnd type="none" w="sm" len="sm"/>
            <a:tailEnd type="none" w="sm" len="sm"/>
          </a:ln>
          <a:effectLst>
            <a:outerShdw blurRad="88900" dist="63500" dir="5400000" algn="ctr" rotWithShape="0">
              <a:srgbClr val="000000">
                <a:alpha val="4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51" name="Google Shape;851;p50"/>
          <p:cNvSpPr txBox="1"/>
          <p:nvPr/>
        </p:nvSpPr>
        <p:spPr>
          <a:xfrm>
            <a:off x="46250" y="386077"/>
            <a:ext cx="12167087" cy="1015663"/>
          </a:xfrm>
          <a:prstGeom prst="rect">
            <a:avLst/>
          </a:prstGeom>
          <a:noFill/>
          <a:ln>
            <a:noFill/>
          </a:ln>
          <a:effectLst>
            <a:outerShdw blurRad="50800" dist="165100" dir="2700000" algn="tl" rotWithShape="0">
              <a:schemeClr val="dk1">
                <a:alpha val="84313"/>
              </a:schemeClr>
            </a:outerShdw>
          </a:effectLst>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6000"/>
              <a:buFont typeface="Arial"/>
              <a:buNone/>
            </a:pPr>
            <a:endParaRPr sz="6000" b="1" i="0" u="none" strike="noStrike" cap="none">
              <a:solidFill>
                <a:srgbClr val="FFFF00"/>
              </a:solidFill>
              <a:latin typeface="Arial"/>
              <a:ea typeface="Arial"/>
              <a:cs typeface="Arial"/>
              <a:sym typeface="Arial"/>
            </a:endParaRPr>
          </a:p>
        </p:txBody>
      </p:sp>
      <p:sp>
        <p:nvSpPr>
          <p:cNvPr id="852" name="Google Shape;852;p50"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53" name="Google Shape;853;p50"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54" name="Google Shape;854;p50"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55" name="Google Shape;855;p50"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56" name="Google Shape;856;p50"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57" name="Google Shape;857;p50"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858" name="Google Shape;858;p50"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859" name="Google Shape;859;p50"/>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F8F8F8"/>
              </a:solidFill>
              <a:latin typeface="Arial"/>
              <a:ea typeface="Arial"/>
              <a:cs typeface="Arial"/>
              <a:sym typeface="Arial"/>
            </a:endParaRPr>
          </a:p>
        </p:txBody>
      </p:sp>
      <p:sp>
        <p:nvSpPr>
          <p:cNvPr id="860" name="Google Shape;860;p50"/>
          <p:cNvSpPr/>
          <p:nvPr/>
        </p:nvSpPr>
        <p:spPr>
          <a:xfrm>
            <a:off x="5839968" y="4744227"/>
            <a:ext cx="6096000" cy="36933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lt1"/>
              </a:solidFill>
              <a:latin typeface="Arial"/>
              <a:ea typeface="Arial"/>
              <a:cs typeface="Arial"/>
              <a:sym typeface="Arial"/>
            </a:endParaRPr>
          </a:p>
        </p:txBody>
      </p:sp>
      <p:sp>
        <p:nvSpPr>
          <p:cNvPr id="861" name="Google Shape;861;p50"/>
          <p:cNvSpPr txBox="1"/>
          <p:nvPr/>
        </p:nvSpPr>
        <p:spPr>
          <a:xfrm>
            <a:off x="6003634" y="1645034"/>
            <a:ext cx="184730" cy="9233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5400"/>
              <a:buFont typeface="Arial"/>
              <a:buNone/>
            </a:pPr>
            <a:endParaRPr sz="5400" b="0" i="0" u="none" strike="noStrike" cap="none">
              <a:solidFill>
                <a:schemeClr val="lt1"/>
              </a:solidFill>
              <a:latin typeface="Arial"/>
              <a:ea typeface="Arial"/>
              <a:cs typeface="Arial"/>
              <a:sym typeface="Arial"/>
            </a:endParaRPr>
          </a:p>
        </p:txBody>
      </p:sp>
      <p:sp>
        <p:nvSpPr>
          <p:cNvPr id="862" name="Google Shape;862;p50"/>
          <p:cNvSpPr txBox="1"/>
          <p:nvPr/>
        </p:nvSpPr>
        <p:spPr>
          <a:xfrm>
            <a:off x="0" y="334658"/>
            <a:ext cx="12192000" cy="101566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6000"/>
              <a:buFont typeface="Arial"/>
              <a:buNone/>
            </a:pPr>
            <a:r>
              <a:rPr lang="en-US" sz="6000" b="1" i="0" u="none" strike="noStrike" cap="none">
                <a:solidFill>
                  <a:srgbClr val="FFFF00"/>
                </a:solidFill>
                <a:latin typeface="Arial"/>
                <a:ea typeface="Arial"/>
                <a:cs typeface="Arial"/>
                <a:sym typeface="Arial"/>
              </a:rPr>
              <a:t>Teach Team Building</a:t>
            </a:r>
            <a:endParaRPr/>
          </a:p>
        </p:txBody>
      </p:sp>
      <p:pic>
        <p:nvPicPr>
          <p:cNvPr id="863" name="Google Shape;863;p50" descr="U:\My Documents\My Pictures\Hockey-1.-1980-US-Hockey-beats-Russia-e1343713644772.jpg"/>
          <p:cNvPicPr preferRelativeResize="0"/>
          <p:nvPr/>
        </p:nvPicPr>
        <p:blipFill rotWithShape="1">
          <a:blip r:embed="rId4">
            <a:alphaModFix/>
          </a:blip>
          <a:srcRect/>
          <a:stretch/>
        </p:blipFill>
        <p:spPr>
          <a:xfrm>
            <a:off x="5677402" y="2405205"/>
            <a:ext cx="5756637" cy="3238108"/>
          </a:xfrm>
          <a:prstGeom prst="rect">
            <a:avLst/>
          </a:prstGeom>
          <a:noFill/>
          <a:ln w="38100" cap="flat" cmpd="sng">
            <a:solidFill>
              <a:srgbClr val="FFFF00"/>
            </a:solidFill>
            <a:prstDash val="solid"/>
            <a:round/>
            <a:headEnd type="none" w="sm" len="sm"/>
            <a:tailEnd type="none" w="sm" len="sm"/>
          </a:ln>
          <a:effectLst>
            <a:outerShdw blurRad="76200" sy="23000" kx="1200000" algn="br" rotWithShape="0">
              <a:srgbClr val="000000">
                <a:alpha val="20000"/>
              </a:srgbClr>
            </a:outerShdw>
          </a:effectLst>
        </p:spPr>
      </p:pic>
      <p:sp>
        <p:nvSpPr>
          <p:cNvPr id="864" name="Google Shape;864;p50"/>
          <p:cNvSpPr/>
          <p:nvPr/>
        </p:nvSpPr>
        <p:spPr>
          <a:xfrm>
            <a:off x="-1066800" y="1600200"/>
            <a:ext cx="7255164" cy="5170646"/>
          </a:xfrm>
          <a:prstGeom prst="rect">
            <a:avLst/>
          </a:prstGeom>
          <a:noFill/>
          <a:ln>
            <a:noFill/>
          </a:ln>
        </p:spPr>
        <p:txBody>
          <a:bodyPr spcFirstLastPara="1" wrap="square" lIns="91425" tIns="45700" rIns="91425" bIns="45700" anchor="t" anchorCtr="0">
            <a:noAutofit/>
          </a:bodyPr>
          <a:lstStyle/>
          <a:p>
            <a:pPr marL="1828800" marR="0" lvl="4" indent="0" algn="ctr" rtl="0">
              <a:lnSpc>
                <a:spcPct val="100000"/>
              </a:lnSpc>
              <a:spcBef>
                <a:spcPts val="0"/>
              </a:spcBef>
              <a:spcAft>
                <a:spcPts val="0"/>
              </a:spcAft>
              <a:buClr>
                <a:schemeClr val="lt1"/>
              </a:buClr>
              <a:buSzPts val="3600"/>
              <a:buFont typeface="Arial"/>
              <a:buNone/>
            </a:pPr>
            <a:r>
              <a:rPr lang="en-US" sz="3600" b="1" i="0" u="none" strike="noStrike" cap="none">
                <a:solidFill>
                  <a:schemeClr val="lt1"/>
                </a:solidFill>
                <a:latin typeface="Arial"/>
                <a:ea typeface="Arial"/>
                <a:cs typeface="Arial"/>
                <a:sym typeface="Arial"/>
              </a:rPr>
              <a:t>Design Activities as      Group Exercise</a:t>
            </a:r>
            <a:endParaRPr/>
          </a:p>
          <a:p>
            <a:pPr marL="1828800" marR="0" lvl="2" indent="0" algn="ctr" rtl="0">
              <a:lnSpc>
                <a:spcPct val="100000"/>
              </a:lnSpc>
              <a:spcBef>
                <a:spcPts val="0"/>
              </a:spcBef>
              <a:spcAft>
                <a:spcPts val="0"/>
              </a:spcAft>
              <a:buClr>
                <a:srgbClr val="000000"/>
              </a:buClr>
              <a:buSzPts val="3600"/>
              <a:buFont typeface="Arial"/>
              <a:buNone/>
            </a:pPr>
            <a:endParaRPr sz="3600" b="1" i="0" u="none" strike="noStrike" cap="none">
              <a:solidFill>
                <a:schemeClr val="lt1"/>
              </a:solidFill>
              <a:latin typeface="Arial"/>
              <a:ea typeface="Arial"/>
              <a:cs typeface="Arial"/>
              <a:sym typeface="Arial"/>
            </a:endParaRPr>
          </a:p>
          <a:p>
            <a:pPr marL="1828800" marR="0" lvl="5" indent="0" algn="l" rtl="0">
              <a:lnSpc>
                <a:spcPct val="100000"/>
              </a:lnSpc>
              <a:spcBef>
                <a:spcPts val="0"/>
              </a:spcBef>
              <a:spcAft>
                <a:spcPts val="0"/>
              </a:spcAft>
              <a:buClr>
                <a:schemeClr val="lt1"/>
              </a:buClr>
              <a:buSzPts val="2800"/>
              <a:buFont typeface="Arial"/>
              <a:buNone/>
            </a:pPr>
            <a:r>
              <a:rPr lang="en-US" sz="2800" b="1" i="0" u="none" strike="noStrike" cap="none">
                <a:solidFill>
                  <a:schemeClr val="lt1"/>
                </a:solidFill>
                <a:latin typeface="Arial"/>
                <a:ea typeface="Arial"/>
                <a:cs typeface="Arial"/>
                <a:sym typeface="Arial"/>
              </a:rPr>
              <a:t>RISK Minimized </a:t>
            </a:r>
            <a:endParaRPr/>
          </a:p>
          <a:p>
            <a:pPr marL="2114550" marR="0" lvl="7" indent="-285750" algn="l" rtl="0">
              <a:lnSpc>
                <a:spcPct val="100000"/>
              </a:lnSpc>
              <a:spcBef>
                <a:spcPts val="0"/>
              </a:spcBef>
              <a:spcAft>
                <a:spcPts val="0"/>
              </a:spcAft>
              <a:buClr>
                <a:schemeClr val="lt1"/>
              </a:buClr>
              <a:buSzPts val="1800"/>
              <a:buFont typeface="Noto Sans Symbols"/>
              <a:buChar char="➢"/>
            </a:pPr>
            <a:r>
              <a:rPr lang="en-US" sz="1800" b="0" i="0" u="none" strike="noStrike" cap="none">
                <a:solidFill>
                  <a:schemeClr val="lt1"/>
                </a:solidFill>
                <a:latin typeface="Arial"/>
                <a:ea typeface="Arial"/>
                <a:cs typeface="Arial"/>
                <a:sym typeface="Arial"/>
              </a:rPr>
              <a:t>Leeway To Explore </a:t>
            </a:r>
            <a:endParaRPr/>
          </a:p>
          <a:p>
            <a:pPr marL="2114550" marR="0" lvl="7" indent="-285750" algn="l" rtl="0">
              <a:lnSpc>
                <a:spcPct val="100000"/>
              </a:lnSpc>
              <a:spcBef>
                <a:spcPts val="0"/>
              </a:spcBef>
              <a:spcAft>
                <a:spcPts val="0"/>
              </a:spcAft>
              <a:buClr>
                <a:schemeClr val="lt1"/>
              </a:buClr>
              <a:buSzPts val="1800"/>
              <a:buFont typeface="Noto Sans Symbols"/>
              <a:buChar char="➢"/>
            </a:pPr>
            <a:r>
              <a:rPr lang="en-US" sz="1800" b="0" i="0" u="none" strike="noStrike" cap="none">
                <a:solidFill>
                  <a:schemeClr val="lt1"/>
                </a:solidFill>
                <a:latin typeface="Arial"/>
                <a:ea typeface="Arial"/>
                <a:cs typeface="Arial"/>
                <a:sym typeface="Arial"/>
              </a:rPr>
              <a:t>Team Building May Lead To Mistakes</a:t>
            </a:r>
            <a:endParaRPr/>
          </a:p>
          <a:p>
            <a:pPr marL="0" marR="0" lvl="3" indent="0" algn="l" rtl="0">
              <a:lnSpc>
                <a:spcPct val="100000"/>
              </a:lnSpc>
              <a:spcBef>
                <a:spcPts val="0"/>
              </a:spcBef>
              <a:spcAft>
                <a:spcPts val="0"/>
              </a:spcAft>
              <a:buClr>
                <a:schemeClr val="lt1"/>
              </a:buClr>
              <a:buSzPts val="1800"/>
              <a:buFont typeface="Arial"/>
              <a:buNone/>
            </a:pPr>
            <a:r>
              <a:rPr lang="en-US" sz="1800" b="0" i="0" u="none" strike="noStrike" cap="none">
                <a:solidFill>
                  <a:schemeClr val="lt1"/>
                </a:solidFill>
                <a:latin typeface="Arial"/>
                <a:ea typeface="Arial"/>
                <a:cs typeface="Arial"/>
                <a:sym typeface="Arial"/>
              </a:rPr>
              <a:t> </a:t>
            </a:r>
            <a:endParaRPr/>
          </a:p>
          <a:p>
            <a:pPr marL="1828800" marR="0" lvl="7" indent="0" algn="l" rtl="0">
              <a:lnSpc>
                <a:spcPct val="100000"/>
              </a:lnSpc>
              <a:spcBef>
                <a:spcPts val="0"/>
              </a:spcBef>
              <a:spcAft>
                <a:spcPts val="0"/>
              </a:spcAft>
              <a:buClr>
                <a:schemeClr val="lt1"/>
              </a:buClr>
              <a:buSzPts val="2800"/>
              <a:buFont typeface="Arial"/>
              <a:buNone/>
            </a:pPr>
            <a:r>
              <a:rPr lang="en-US" sz="2800" b="1" i="0" u="none" strike="noStrike" cap="none">
                <a:solidFill>
                  <a:schemeClr val="lt1"/>
                </a:solidFill>
                <a:latin typeface="Arial"/>
                <a:ea typeface="Arial"/>
                <a:cs typeface="Arial"/>
                <a:sym typeface="Arial"/>
              </a:rPr>
              <a:t>BENEFIT Enhanced</a:t>
            </a:r>
            <a:endParaRPr/>
          </a:p>
          <a:p>
            <a:pPr marL="2114550" marR="0" lvl="7" indent="-285750" algn="l" rtl="0">
              <a:lnSpc>
                <a:spcPct val="100000"/>
              </a:lnSpc>
              <a:spcBef>
                <a:spcPts val="0"/>
              </a:spcBef>
              <a:spcAft>
                <a:spcPts val="0"/>
              </a:spcAft>
              <a:buClr>
                <a:schemeClr val="lt1"/>
              </a:buClr>
              <a:buSzPts val="1800"/>
              <a:buFont typeface="Noto Sans Symbols"/>
              <a:buChar char="➢"/>
            </a:pPr>
            <a:r>
              <a:rPr lang="en-US" sz="1800" b="0" i="0" u="none" strike="noStrike" cap="none">
                <a:solidFill>
                  <a:schemeClr val="lt1"/>
                </a:solidFill>
                <a:latin typeface="Arial"/>
                <a:ea typeface="Arial"/>
                <a:cs typeface="Arial"/>
                <a:sym typeface="Arial"/>
              </a:rPr>
              <a:t>Learning Opportunity </a:t>
            </a:r>
            <a:endParaRPr/>
          </a:p>
          <a:p>
            <a:pPr marL="2114550" marR="0" lvl="7" indent="-285750" algn="l" rtl="0">
              <a:lnSpc>
                <a:spcPct val="100000"/>
              </a:lnSpc>
              <a:spcBef>
                <a:spcPts val="0"/>
              </a:spcBef>
              <a:spcAft>
                <a:spcPts val="0"/>
              </a:spcAft>
              <a:buClr>
                <a:schemeClr val="lt1"/>
              </a:buClr>
              <a:buSzPts val="1800"/>
              <a:buFont typeface="Noto Sans Symbols"/>
              <a:buChar char="➢"/>
            </a:pPr>
            <a:r>
              <a:rPr lang="en-US" sz="1800" b="0" i="0" u="none" strike="noStrike" cap="none">
                <a:solidFill>
                  <a:schemeClr val="lt1"/>
                </a:solidFill>
                <a:latin typeface="Arial"/>
                <a:ea typeface="Arial"/>
                <a:cs typeface="Arial"/>
                <a:sym typeface="Arial"/>
              </a:rPr>
              <a:t>Lesson For Life After Sport </a:t>
            </a:r>
            <a:endParaRPr/>
          </a:p>
          <a:p>
            <a:pPr marL="2114550" marR="0" lvl="7" indent="-285750" algn="l"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rial"/>
              <a:ea typeface="Arial"/>
              <a:cs typeface="Arial"/>
              <a:sym typeface="Arial"/>
            </a:endParaRPr>
          </a:p>
          <a:p>
            <a:pPr marL="1828800" marR="0" lvl="7" indent="0" algn="l" rtl="0">
              <a:lnSpc>
                <a:spcPct val="100000"/>
              </a:lnSpc>
              <a:spcBef>
                <a:spcPts val="0"/>
              </a:spcBef>
              <a:spcAft>
                <a:spcPts val="0"/>
              </a:spcAft>
              <a:buClr>
                <a:schemeClr val="lt1"/>
              </a:buClr>
              <a:buSzPts val="2800"/>
              <a:buFont typeface="Arial"/>
              <a:buNone/>
            </a:pPr>
            <a:r>
              <a:rPr lang="en-US" sz="2800" b="1" i="0" u="none" strike="noStrike" cap="none">
                <a:solidFill>
                  <a:schemeClr val="lt1"/>
                </a:solidFill>
                <a:latin typeface="Arial"/>
                <a:ea typeface="Arial"/>
                <a:cs typeface="Arial"/>
                <a:sym typeface="Arial"/>
              </a:rPr>
              <a:t>LEADERS Developed</a:t>
            </a:r>
            <a:endParaRPr/>
          </a:p>
          <a:p>
            <a:pPr marL="2114550" marR="0" lvl="4" indent="-285750" algn="l" rtl="0">
              <a:lnSpc>
                <a:spcPct val="100000"/>
              </a:lnSpc>
              <a:spcBef>
                <a:spcPts val="0"/>
              </a:spcBef>
              <a:spcAft>
                <a:spcPts val="0"/>
              </a:spcAft>
              <a:buClr>
                <a:schemeClr val="dk1"/>
              </a:buClr>
              <a:buSzPts val="1800"/>
              <a:buFont typeface="Noto Sans Symbols"/>
              <a:buNone/>
            </a:pP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869"/>
        <p:cNvGrpSpPr/>
        <p:nvPr/>
      </p:nvGrpSpPr>
      <p:grpSpPr>
        <a:xfrm>
          <a:off x="0" y="0"/>
          <a:ext cx="0" cy="0"/>
          <a:chOff x="0" y="0"/>
          <a:chExt cx="0" cy="0"/>
        </a:xfrm>
      </p:grpSpPr>
      <p:sp>
        <p:nvSpPr>
          <p:cNvPr id="870" name="Google Shape;870;p51"/>
          <p:cNvSpPr/>
          <p:nvPr/>
        </p:nvSpPr>
        <p:spPr>
          <a:xfrm>
            <a:off x="228600" y="350274"/>
            <a:ext cx="11734800" cy="6248400"/>
          </a:xfrm>
          <a:prstGeom prst="rect">
            <a:avLst/>
          </a:prstGeom>
          <a:noFill/>
          <a:ln w="25400" cap="flat" cmpd="sng">
            <a:solidFill>
              <a:srgbClr val="EDF4F6"/>
            </a:solidFill>
            <a:prstDash val="solid"/>
            <a:round/>
            <a:headEnd type="none" w="sm" len="sm"/>
            <a:tailEnd type="none" w="sm" len="sm"/>
          </a:ln>
          <a:effectLst>
            <a:outerShdw blurRad="88900" dist="63500" dir="5400000" algn="ctr" rotWithShape="0">
              <a:srgbClr val="000000">
                <a:alpha val="4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71" name="Google Shape;871;p51"/>
          <p:cNvSpPr txBox="1"/>
          <p:nvPr/>
        </p:nvSpPr>
        <p:spPr>
          <a:xfrm>
            <a:off x="46250" y="386077"/>
            <a:ext cx="12167087" cy="1015663"/>
          </a:xfrm>
          <a:prstGeom prst="rect">
            <a:avLst/>
          </a:prstGeom>
          <a:noFill/>
          <a:ln>
            <a:noFill/>
          </a:ln>
          <a:effectLst>
            <a:outerShdw blurRad="50800" dist="165100" dir="2700000" algn="tl" rotWithShape="0">
              <a:schemeClr val="dk1">
                <a:alpha val="84313"/>
              </a:schemeClr>
            </a:outerShdw>
          </a:effectLst>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6000"/>
              <a:buFont typeface="Arial"/>
              <a:buNone/>
            </a:pPr>
            <a:endParaRPr sz="6000" b="1" i="0" u="none" strike="noStrike" cap="none">
              <a:solidFill>
                <a:srgbClr val="FFFF00"/>
              </a:solidFill>
              <a:latin typeface="Arial"/>
              <a:ea typeface="Arial"/>
              <a:cs typeface="Arial"/>
              <a:sym typeface="Arial"/>
            </a:endParaRPr>
          </a:p>
        </p:txBody>
      </p:sp>
      <p:sp>
        <p:nvSpPr>
          <p:cNvPr id="872" name="Google Shape;872;p51"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73" name="Google Shape;873;p51"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74" name="Google Shape;874;p51"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75" name="Google Shape;875;p51"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76" name="Google Shape;876;p51"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77" name="Google Shape;877;p51"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878" name="Google Shape;878;p51"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879" name="Google Shape;879;p51"/>
          <p:cNvSpPr/>
          <p:nvPr/>
        </p:nvSpPr>
        <p:spPr>
          <a:xfrm>
            <a:off x="215348" y="1678162"/>
            <a:ext cx="5855738" cy="64769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F8F8F8"/>
              </a:solidFill>
              <a:latin typeface="Arial"/>
              <a:ea typeface="Arial"/>
              <a:cs typeface="Arial"/>
              <a:sym typeface="Arial"/>
            </a:endParaRPr>
          </a:p>
        </p:txBody>
      </p:sp>
      <p:sp>
        <p:nvSpPr>
          <p:cNvPr id="880" name="Google Shape;880;p51"/>
          <p:cNvSpPr/>
          <p:nvPr/>
        </p:nvSpPr>
        <p:spPr>
          <a:xfrm>
            <a:off x="5839968" y="4744227"/>
            <a:ext cx="6096000" cy="36933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lt1"/>
              </a:solidFill>
              <a:latin typeface="Arial"/>
              <a:ea typeface="Arial"/>
              <a:cs typeface="Arial"/>
              <a:sym typeface="Arial"/>
            </a:endParaRPr>
          </a:p>
        </p:txBody>
      </p:sp>
      <p:sp>
        <p:nvSpPr>
          <p:cNvPr id="881" name="Google Shape;881;p51"/>
          <p:cNvSpPr txBox="1"/>
          <p:nvPr/>
        </p:nvSpPr>
        <p:spPr>
          <a:xfrm>
            <a:off x="6003634" y="1645034"/>
            <a:ext cx="184730" cy="9233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5400"/>
              <a:buFont typeface="Arial"/>
              <a:buNone/>
            </a:pPr>
            <a:endParaRPr sz="5400" b="0" i="0" u="none" strike="noStrike" cap="none">
              <a:solidFill>
                <a:schemeClr val="lt1"/>
              </a:solidFill>
              <a:latin typeface="Arial"/>
              <a:ea typeface="Arial"/>
              <a:cs typeface="Arial"/>
              <a:sym typeface="Arial"/>
            </a:endParaRPr>
          </a:p>
        </p:txBody>
      </p:sp>
      <p:sp>
        <p:nvSpPr>
          <p:cNvPr id="882" name="Google Shape;882;p51"/>
          <p:cNvSpPr txBox="1"/>
          <p:nvPr/>
        </p:nvSpPr>
        <p:spPr>
          <a:xfrm>
            <a:off x="0" y="334658"/>
            <a:ext cx="12192000" cy="101566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6000"/>
              <a:buFont typeface="Arial"/>
              <a:buNone/>
            </a:pPr>
            <a:r>
              <a:rPr lang="en-US" sz="6000" b="1" i="0" u="none" strike="noStrike" cap="none">
                <a:solidFill>
                  <a:srgbClr val="FFFF00"/>
                </a:solidFill>
                <a:latin typeface="Arial"/>
                <a:ea typeface="Arial"/>
                <a:cs typeface="Arial"/>
                <a:sym typeface="Arial"/>
              </a:rPr>
              <a:t>ADVOCACY: Taking Action</a:t>
            </a:r>
            <a:endParaRPr/>
          </a:p>
        </p:txBody>
      </p:sp>
      <p:sp>
        <p:nvSpPr>
          <p:cNvPr id="883" name="Google Shape;883;p51"/>
          <p:cNvSpPr/>
          <p:nvPr/>
        </p:nvSpPr>
        <p:spPr>
          <a:xfrm>
            <a:off x="-1066800" y="1600200"/>
            <a:ext cx="7255164" cy="5170646"/>
          </a:xfrm>
          <a:prstGeom prst="rect">
            <a:avLst/>
          </a:prstGeom>
          <a:noFill/>
          <a:ln>
            <a:noFill/>
          </a:ln>
        </p:spPr>
        <p:txBody>
          <a:bodyPr spcFirstLastPara="1" wrap="square" lIns="91425" tIns="45700" rIns="91425" bIns="45700" anchor="t" anchorCtr="0">
            <a:noAutofit/>
          </a:bodyPr>
          <a:lstStyle/>
          <a:p>
            <a:pPr marL="2114550" marR="0" lvl="4" indent="-285750" algn="ctr" rtl="0">
              <a:lnSpc>
                <a:spcPct val="100000"/>
              </a:lnSpc>
              <a:spcBef>
                <a:spcPts val="0"/>
              </a:spcBef>
              <a:spcAft>
                <a:spcPts val="0"/>
              </a:spcAft>
              <a:buClr>
                <a:schemeClr val="dk1"/>
              </a:buClr>
              <a:buSzPts val="1800"/>
              <a:buFont typeface="Arial"/>
              <a:buNone/>
            </a:pPr>
            <a:r>
              <a:rPr lang="en-US" sz="5400" b="1" i="0" u="none" strike="noStrike" cap="none">
                <a:solidFill>
                  <a:schemeClr val="lt1"/>
                </a:solidFill>
                <a:latin typeface="Arial"/>
                <a:ea typeface="Arial"/>
                <a:cs typeface="Arial"/>
                <a:sym typeface="Arial"/>
              </a:rPr>
              <a:t>WHY?</a:t>
            </a:r>
            <a:endParaRPr/>
          </a:p>
          <a:p>
            <a:pPr marL="2114550" marR="0" lvl="4" indent="-285750" algn="ctr" rtl="0">
              <a:lnSpc>
                <a:spcPct val="100000"/>
              </a:lnSpc>
              <a:spcBef>
                <a:spcPts val="0"/>
              </a:spcBef>
              <a:spcAft>
                <a:spcPts val="0"/>
              </a:spcAft>
              <a:buClr>
                <a:schemeClr val="dk1"/>
              </a:buClr>
              <a:buSzPts val="1800"/>
              <a:buFont typeface="Noto Sans Symbols"/>
              <a:buNone/>
            </a:pPr>
            <a:endParaRPr sz="5400" b="1" i="0" u="none" strike="noStrike" cap="none">
              <a:solidFill>
                <a:schemeClr val="lt1"/>
              </a:solidFill>
              <a:latin typeface="Arial"/>
              <a:ea typeface="Arial"/>
              <a:cs typeface="Arial"/>
              <a:sym typeface="Arial"/>
            </a:endParaRPr>
          </a:p>
          <a:p>
            <a:pPr marL="2114550" marR="0" lvl="4" indent="-285750" algn="ctr" rtl="0">
              <a:lnSpc>
                <a:spcPct val="100000"/>
              </a:lnSpc>
              <a:spcBef>
                <a:spcPts val="0"/>
              </a:spcBef>
              <a:spcAft>
                <a:spcPts val="0"/>
              </a:spcAft>
              <a:buClr>
                <a:schemeClr val="dk1"/>
              </a:buClr>
              <a:buSzPts val="1800"/>
              <a:buFont typeface="Noto Sans Symbols"/>
              <a:buNone/>
            </a:pPr>
            <a:r>
              <a:rPr lang="en-US" sz="5400" b="1" i="0" u="none" strike="noStrike" cap="none">
                <a:solidFill>
                  <a:schemeClr val="lt1"/>
                </a:solidFill>
                <a:latin typeface="Arial"/>
                <a:ea typeface="Arial"/>
                <a:cs typeface="Arial"/>
                <a:sym typeface="Arial"/>
              </a:rPr>
              <a:t>WHAT?</a:t>
            </a:r>
            <a:endParaRPr/>
          </a:p>
          <a:p>
            <a:pPr marL="2114550" marR="0" lvl="4" indent="-285750" algn="ctr" rtl="0">
              <a:lnSpc>
                <a:spcPct val="100000"/>
              </a:lnSpc>
              <a:spcBef>
                <a:spcPts val="0"/>
              </a:spcBef>
              <a:spcAft>
                <a:spcPts val="0"/>
              </a:spcAft>
              <a:buClr>
                <a:schemeClr val="dk1"/>
              </a:buClr>
              <a:buSzPts val="1800"/>
              <a:buFont typeface="Noto Sans Symbols"/>
              <a:buNone/>
            </a:pPr>
            <a:endParaRPr sz="5400" b="1" i="0" u="none" strike="noStrike" cap="none">
              <a:solidFill>
                <a:schemeClr val="lt1"/>
              </a:solidFill>
              <a:latin typeface="Arial"/>
              <a:ea typeface="Arial"/>
              <a:cs typeface="Arial"/>
              <a:sym typeface="Arial"/>
            </a:endParaRPr>
          </a:p>
          <a:p>
            <a:pPr marL="2114550" marR="0" lvl="4" indent="-285750" algn="ctr" rtl="0">
              <a:lnSpc>
                <a:spcPct val="100000"/>
              </a:lnSpc>
              <a:spcBef>
                <a:spcPts val="0"/>
              </a:spcBef>
              <a:spcAft>
                <a:spcPts val="0"/>
              </a:spcAft>
              <a:buClr>
                <a:schemeClr val="dk1"/>
              </a:buClr>
              <a:buSzPts val="1800"/>
              <a:buFont typeface="Noto Sans Symbols"/>
              <a:buNone/>
            </a:pPr>
            <a:r>
              <a:rPr lang="en-US" sz="5400" b="1" i="0" u="none" strike="noStrike" cap="none">
                <a:solidFill>
                  <a:schemeClr val="lt1"/>
                </a:solidFill>
                <a:latin typeface="Arial"/>
                <a:ea typeface="Arial"/>
                <a:cs typeface="Arial"/>
                <a:sym typeface="Arial"/>
              </a:rPr>
              <a:t>WHO?</a:t>
            </a:r>
            <a:endParaRPr sz="5400" b="1" i="0" u="none" strike="noStrike" cap="none">
              <a:solidFill>
                <a:schemeClr val="lt1"/>
              </a:solidFill>
              <a:latin typeface="Arial"/>
              <a:ea typeface="Arial"/>
              <a:cs typeface="Arial"/>
              <a:sym typeface="Arial"/>
            </a:endParaRPr>
          </a:p>
        </p:txBody>
      </p:sp>
      <p:pic>
        <p:nvPicPr>
          <p:cNvPr id="884" name="Google Shape;884;p51"/>
          <p:cNvPicPr preferRelativeResize="0"/>
          <p:nvPr/>
        </p:nvPicPr>
        <p:blipFill rotWithShape="1">
          <a:blip r:embed="rId4">
            <a:alphaModFix/>
          </a:blip>
          <a:srcRect/>
          <a:stretch/>
        </p:blipFill>
        <p:spPr>
          <a:xfrm>
            <a:off x="6201616" y="2083107"/>
            <a:ext cx="5211643" cy="325924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889"/>
        <p:cNvGrpSpPr/>
        <p:nvPr/>
      </p:nvGrpSpPr>
      <p:grpSpPr>
        <a:xfrm>
          <a:off x="0" y="0"/>
          <a:ext cx="0" cy="0"/>
          <a:chOff x="0" y="0"/>
          <a:chExt cx="0" cy="0"/>
        </a:xfrm>
      </p:grpSpPr>
      <p:sp>
        <p:nvSpPr>
          <p:cNvPr id="890" name="Google Shape;890;p52"/>
          <p:cNvSpPr/>
          <p:nvPr/>
        </p:nvSpPr>
        <p:spPr>
          <a:xfrm>
            <a:off x="240262" y="395933"/>
            <a:ext cx="11734800" cy="6248400"/>
          </a:xfrm>
          <a:prstGeom prst="rect">
            <a:avLst/>
          </a:prstGeom>
          <a:noFill/>
          <a:ln w="25400" cap="flat" cmpd="sng">
            <a:solidFill>
              <a:srgbClr val="EDF4F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91" name="Google Shape;891;p52"/>
          <p:cNvSpPr txBox="1"/>
          <p:nvPr/>
        </p:nvSpPr>
        <p:spPr>
          <a:xfrm>
            <a:off x="0" y="484601"/>
            <a:ext cx="12192000" cy="83099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5400"/>
              <a:buFont typeface="Arial"/>
              <a:buNone/>
            </a:pPr>
            <a:r>
              <a:rPr lang="en-US" sz="5400" b="1" i="0" u="none" strike="noStrike" cap="none">
                <a:solidFill>
                  <a:srgbClr val="FFFF00"/>
                </a:solidFill>
                <a:latin typeface="Arial"/>
                <a:ea typeface="Arial"/>
                <a:cs typeface="Arial"/>
                <a:sym typeface="Arial"/>
              </a:rPr>
              <a:t>WHY: Sport as Social Institution</a:t>
            </a:r>
            <a:endParaRPr/>
          </a:p>
        </p:txBody>
      </p:sp>
      <p:sp>
        <p:nvSpPr>
          <p:cNvPr id="892" name="Google Shape;892;p52"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93" name="Google Shape;893;p52"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94" name="Google Shape;894;p52"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95" name="Google Shape;895;p52"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96" name="Google Shape;896;p52"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97" name="Google Shape;897;p52"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898" name="Google Shape;898;p52"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899" name="Google Shape;899;p52"/>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F8F8F8"/>
              </a:solidFill>
              <a:latin typeface="Arial"/>
              <a:ea typeface="Arial"/>
              <a:cs typeface="Arial"/>
              <a:sym typeface="Arial"/>
            </a:endParaRPr>
          </a:p>
        </p:txBody>
      </p:sp>
      <p:sp>
        <p:nvSpPr>
          <p:cNvPr id="900" name="Google Shape;900;p52"/>
          <p:cNvSpPr/>
          <p:nvPr/>
        </p:nvSpPr>
        <p:spPr>
          <a:xfrm>
            <a:off x="240262" y="1639824"/>
            <a:ext cx="5855738" cy="397031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3600"/>
              <a:buFont typeface="Arial"/>
              <a:buNone/>
            </a:pPr>
            <a:r>
              <a:rPr lang="en-US" sz="3600" b="0" i="0" u="none" strike="noStrike" cap="none">
                <a:solidFill>
                  <a:schemeClr val="lt1"/>
                </a:solidFill>
                <a:latin typeface="Arial"/>
                <a:ea typeface="Arial"/>
                <a:cs typeface="Arial"/>
                <a:sym typeface="Arial"/>
              </a:rPr>
              <a:t>Reflection of Society </a:t>
            </a:r>
            <a:endParaRPr/>
          </a:p>
          <a:p>
            <a:pPr marL="0" marR="0" lvl="0" indent="0" algn="ctr" rtl="0">
              <a:lnSpc>
                <a:spcPct val="100000"/>
              </a:lnSpc>
              <a:spcBef>
                <a:spcPts val="0"/>
              </a:spcBef>
              <a:spcAft>
                <a:spcPts val="0"/>
              </a:spcAft>
              <a:buClr>
                <a:schemeClr val="lt1"/>
              </a:buClr>
              <a:buSzPts val="3600"/>
              <a:buFont typeface="Arial"/>
              <a:buNone/>
            </a:pPr>
            <a:r>
              <a:rPr lang="en-US" sz="3600" b="0" i="0" u="none" strike="noStrike" cap="none">
                <a:solidFill>
                  <a:schemeClr val="lt1"/>
                </a:solidFill>
                <a:latin typeface="Arial"/>
                <a:ea typeface="Arial"/>
                <a:cs typeface="Arial"/>
                <a:sym typeface="Arial"/>
              </a:rPr>
              <a:t>Model for Society</a:t>
            </a:r>
            <a:endParaRPr/>
          </a:p>
          <a:p>
            <a:pPr marL="0" marR="0" lvl="0" indent="0" algn="ctr" rtl="0">
              <a:lnSpc>
                <a:spcPct val="100000"/>
              </a:lnSpc>
              <a:spcBef>
                <a:spcPts val="0"/>
              </a:spcBef>
              <a:spcAft>
                <a:spcPts val="0"/>
              </a:spcAft>
              <a:buClr>
                <a:schemeClr val="dk1"/>
              </a:buClr>
              <a:buSzPts val="3600"/>
              <a:buFont typeface="Calibri"/>
              <a:buNone/>
            </a:pPr>
            <a:endParaRPr sz="36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3600"/>
              <a:buFont typeface="Arial"/>
              <a:buNone/>
            </a:pPr>
            <a:r>
              <a:rPr lang="en-US" sz="3600" b="0" i="0" u="none" strike="noStrike" cap="none">
                <a:solidFill>
                  <a:schemeClr val="lt1"/>
                </a:solidFill>
                <a:latin typeface="Arial"/>
                <a:ea typeface="Arial"/>
                <a:cs typeface="Arial"/>
                <a:sym typeface="Arial"/>
              </a:rPr>
              <a:t>Sport as Lens on </a:t>
            </a:r>
            <a:endParaRPr/>
          </a:p>
          <a:p>
            <a:pPr marL="0" marR="0" lvl="0" indent="0" algn="ctr" rtl="0">
              <a:lnSpc>
                <a:spcPct val="100000"/>
              </a:lnSpc>
              <a:spcBef>
                <a:spcPts val="0"/>
              </a:spcBef>
              <a:spcAft>
                <a:spcPts val="0"/>
              </a:spcAft>
              <a:buClr>
                <a:schemeClr val="lt1"/>
              </a:buClr>
              <a:buSzPts val="3600"/>
              <a:buFont typeface="Arial"/>
              <a:buNone/>
            </a:pPr>
            <a:r>
              <a:rPr lang="en-US" sz="3600" b="0" i="0" u="none" strike="noStrike" cap="none">
                <a:solidFill>
                  <a:schemeClr val="lt1"/>
                </a:solidFill>
                <a:latin typeface="Arial"/>
                <a:ea typeface="Arial"/>
                <a:cs typeface="Arial"/>
                <a:sym typeface="Arial"/>
              </a:rPr>
              <a:t>Social Issues</a:t>
            </a:r>
            <a:endParaRPr/>
          </a:p>
          <a:p>
            <a:pPr marL="0" marR="0" lvl="0" indent="0" algn="ctr" rtl="0">
              <a:lnSpc>
                <a:spcPct val="100000"/>
              </a:lnSpc>
              <a:spcBef>
                <a:spcPts val="0"/>
              </a:spcBef>
              <a:spcAft>
                <a:spcPts val="0"/>
              </a:spcAft>
              <a:buClr>
                <a:schemeClr val="lt1"/>
              </a:buClr>
              <a:buSzPts val="3600"/>
              <a:buFont typeface="Arial"/>
              <a:buNone/>
            </a:pPr>
            <a:r>
              <a:rPr lang="en-US" sz="3600" b="0" i="0" u="none" strike="noStrike" cap="none">
                <a:solidFill>
                  <a:schemeClr val="lt1"/>
                </a:solidFill>
                <a:latin typeface="Arial"/>
                <a:ea typeface="Arial"/>
                <a:cs typeface="Arial"/>
                <a:sym typeface="Arial"/>
              </a:rPr>
              <a:t>&amp;</a:t>
            </a:r>
            <a:endParaRPr/>
          </a:p>
          <a:p>
            <a:pPr marL="0" marR="0" lvl="0" indent="0" algn="ctr" rtl="0">
              <a:lnSpc>
                <a:spcPct val="100000"/>
              </a:lnSpc>
              <a:spcBef>
                <a:spcPts val="0"/>
              </a:spcBef>
              <a:spcAft>
                <a:spcPts val="0"/>
              </a:spcAft>
              <a:buClr>
                <a:schemeClr val="lt1"/>
              </a:buClr>
              <a:buSzPts val="3600"/>
              <a:buFont typeface="Arial"/>
              <a:buNone/>
            </a:pPr>
            <a:r>
              <a:rPr lang="en-US" sz="3600" b="0" i="0" u="none" strike="noStrike" cap="none">
                <a:solidFill>
                  <a:schemeClr val="lt1"/>
                </a:solidFill>
                <a:latin typeface="Arial"/>
                <a:ea typeface="Arial"/>
                <a:cs typeface="Arial"/>
                <a:sym typeface="Arial"/>
              </a:rPr>
              <a:t>Agent of Change</a:t>
            </a:r>
            <a:endParaRPr/>
          </a:p>
        </p:txBody>
      </p:sp>
      <p:pic>
        <p:nvPicPr>
          <p:cNvPr id="901" name="Google Shape;901;p52"/>
          <p:cNvPicPr preferRelativeResize="0"/>
          <p:nvPr/>
        </p:nvPicPr>
        <p:blipFill rotWithShape="1">
          <a:blip r:embed="rId4">
            <a:alphaModFix/>
          </a:blip>
          <a:srcRect/>
          <a:stretch/>
        </p:blipFill>
        <p:spPr>
          <a:xfrm>
            <a:off x="7381815" y="1678162"/>
            <a:ext cx="3366911" cy="4226491"/>
          </a:xfrm>
          <a:prstGeom prst="rect">
            <a:avLst/>
          </a:prstGeom>
          <a:noFill/>
          <a:ln w="57150" cap="flat" cmpd="sng">
            <a:solidFill>
              <a:schemeClr val="lt1"/>
            </a:solidFill>
            <a:prstDash val="solid"/>
            <a:round/>
            <a:headEnd type="none" w="sm" len="sm"/>
            <a:tailEnd type="none" w="sm" len="sm"/>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06"/>
        <p:cNvGrpSpPr/>
        <p:nvPr/>
      </p:nvGrpSpPr>
      <p:grpSpPr>
        <a:xfrm>
          <a:off x="0" y="0"/>
          <a:ext cx="0" cy="0"/>
          <a:chOff x="0" y="0"/>
          <a:chExt cx="0" cy="0"/>
        </a:xfrm>
      </p:grpSpPr>
      <p:sp>
        <p:nvSpPr>
          <p:cNvPr id="907" name="Google Shape;907;p53"/>
          <p:cNvSpPr/>
          <p:nvPr/>
        </p:nvSpPr>
        <p:spPr>
          <a:xfrm>
            <a:off x="228600" y="350274"/>
            <a:ext cx="11734800" cy="6248400"/>
          </a:xfrm>
          <a:prstGeom prst="rect">
            <a:avLst/>
          </a:prstGeom>
          <a:noFill/>
          <a:ln w="25400" cap="flat" cmpd="sng">
            <a:solidFill>
              <a:srgbClr val="EDF4F6"/>
            </a:solidFill>
            <a:prstDash val="solid"/>
            <a:round/>
            <a:headEnd type="none" w="sm" len="sm"/>
            <a:tailEnd type="none" w="sm" len="sm"/>
          </a:ln>
          <a:effectLst>
            <a:outerShdw blurRad="88900" dist="63500" dir="5400000" algn="ctr" rotWithShape="0">
              <a:srgbClr val="000000">
                <a:alpha val="4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908" name="Google Shape;908;p53"/>
          <p:cNvSpPr txBox="1"/>
          <p:nvPr/>
        </p:nvSpPr>
        <p:spPr>
          <a:xfrm>
            <a:off x="46250" y="386077"/>
            <a:ext cx="12167087" cy="1015663"/>
          </a:xfrm>
          <a:prstGeom prst="rect">
            <a:avLst/>
          </a:prstGeom>
          <a:noFill/>
          <a:ln>
            <a:noFill/>
          </a:ln>
          <a:effectLst>
            <a:outerShdw blurRad="50800" dist="165100" dir="2700000" algn="tl" rotWithShape="0">
              <a:schemeClr val="dk1">
                <a:alpha val="84313"/>
              </a:schemeClr>
            </a:outerShdw>
          </a:effectLst>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6000"/>
              <a:buFont typeface="Calibri"/>
              <a:buNone/>
            </a:pPr>
            <a:endParaRPr sz="6000" b="1" i="0" u="none" strike="noStrike" cap="none">
              <a:solidFill>
                <a:srgbClr val="FFFF00"/>
              </a:solidFill>
              <a:latin typeface="Arial"/>
              <a:ea typeface="Arial"/>
              <a:cs typeface="Arial"/>
              <a:sym typeface="Arial"/>
            </a:endParaRPr>
          </a:p>
        </p:txBody>
      </p:sp>
      <p:sp>
        <p:nvSpPr>
          <p:cNvPr id="909" name="Google Shape;909;p53"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910" name="Google Shape;910;p53"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911" name="Google Shape;911;p53"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912" name="Google Shape;912;p53"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913" name="Google Shape;913;p53"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914" name="Google Shape;914;p53"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pic>
        <p:nvPicPr>
          <p:cNvPr id="915" name="Google Shape;915;p53"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916" name="Google Shape;916;p53"/>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3600"/>
              <a:buFont typeface="Calibri"/>
              <a:buNone/>
            </a:pPr>
            <a:endParaRPr sz="3600" b="0" i="0" u="none" strike="noStrike" cap="none">
              <a:solidFill>
                <a:srgbClr val="F8F8F8"/>
              </a:solidFill>
              <a:latin typeface="Arial"/>
              <a:ea typeface="Arial"/>
              <a:cs typeface="Arial"/>
              <a:sym typeface="Arial"/>
            </a:endParaRPr>
          </a:p>
        </p:txBody>
      </p:sp>
      <p:sp>
        <p:nvSpPr>
          <p:cNvPr id="917" name="Google Shape;917;p53"/>
          <p:cNvSpPr/>
          <p:nvPr/>
        </p:nvSpPr>
        <p:spPr>
          <a:xfrm>
            <a:off x="5839968" y="4744227"/>
            <a:ext cx="6096000" cy="36933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1" i="0" u="none" strike="noStrike" cap="none">
              <a:solidFill>
                <a:srgbClr val="FFFFFF"/>
              </a:solidFill>
              <a:latin typeface="Arial"/>
              <a:ea typeface="Arial"/>
              <a:cs typeface="Arial"/>
              <a:sym typeface="Arial"/>
            </a:endParaRPr>
          </a:p>
        </p:txBody>
      </p:sp>
      <p:sp>
        <p:nvSpPr>
          <p:cNvPr id="918" name="Google Shape;918;p53"/>
          <p:cNvSpPr txBox="1"/>
          <p:nvPr/>
        </p:nvSpPr>
        <p:spPr>
          <a:xfrm>
            <a:off x="6003634" y="1645034"/>
            <a:ext cx="184730" cy="9233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5400"/>
              <a:buFont typeface="Calibri"/>
              <a:buNone/>
            </a:pPr>
            <a:endParaRPr sz="5400" b="0" i="0" u="none" strike="noStrike" cap="none">
              <a:solidFill>
                <a:srgbClr val="FFFFFF"/>
              </a:solidFill>
              <a:latin typeface="Arial"/>
              <a:ea typeface="Arial"/>
              <a:cs typeface="Arial"/>
              <a:sym typeface="Arial"/>
            </a:endParaRPr>
          </a:p>
        </p:txBody>
      </p:sp>
      <p:sp>
        <p:nvSpPr>
          <p:cNvPr id="919" name="Google Shape;919;p53"/>
          <p:cNvSpPr txBox="1"/>
          <p:nvPr/>
        </p:nvSpPr>
        <p:spPr>
          <a:xfrm>
            <a:off x="-24914" y="350274"/>
            <a:ext cx="12192000" cy="101566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6000"/>
              <a:buFont typeface="Arial"/>
              <a:buNone/>
            </a:pPr>
            <a:r>
              <a:rPr lang="en-US" sz="6000" b="1" i="0" u="none" strike="noStrike" cap="none">
                <a:solidFill>
                  <a:srgbClr val="FFFF00"/>
                </a:solidFill>
                <a:latin typeface="Arial"/>
                <a:ea typeface="Arial"/>
                <a:cs typeface="Arial"/>
                <a:sym typeface="Arial"/>
              </a:rPr>
              <a:t>WHAT: Sport’s </a:t>
            </a:r>
            <a:r>
              <a:rPr lang="en-US" sz="6000" b="1" i="1" u="none" strike="noStrike" cap="none">
                <a:solidFill>
                  <a:srgbClr val="FFFF00"/>
                </a:solidFill>
                <a:latin typeface="Arial"/>
                <a:ea typeface="Arial"/>
                <a:cs typeface="Arial"/>
                <a:sym typeface="Arial"/>
              </a:rPr>
              <a:t>“END GAME”</a:t>
            </a:r>
            <a:endParaRPr/>
          </a:p>
        </p:txBody>
      </p:sp>
      <p:sp>
        <p:nvSpPr>
          <p:cNvPr id="920" name="Google Shape;920;p53"/>
          <p:cNvSpPr/>
          <p:nvPr/>
        </p:nvSpPr>
        <p:spPr>
          <a:xfrm>
            <a:off x="264249" y="1889820"/>
            <a:ext cx="5867402" cy="3139321"/>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dk1"/>
              </a:buClr>
              <a:buSzPts val="1800"/>
              <a:buFont typeface="Noto Sans Symbols"/>
              <a:buNone/>
            </a:pPr>
            <a:endParaRPr sz="1800" b="0" i="0" u="none" strike="noStrike" cap="none">
              <a:solidFill>
                <a:srgbClr val="FFFFFF"/>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5400"/>
              <a:buFont typeface="Arial"/>
              <a:buNone/>
            </a:pPr>
            <a:r>
              <a:rPr lang="en-US" sz="4800" b="0" i="0" u="none" strike="noStrike" cap="none">
                <a:solidFill>
                  <a:srgbClr val="FFFFFF"/>
                </a:solidFill>
                <a:latin typeface="Arial"/>
                <a:ea typeface="Arial"/>
                <a:cs typeface="Arial"/>
                <a:sym typeface="Arial"/>
              </a:rPr>
              <a:t>Better Society</a:t>
            </a:r>
            <a:endParaRPr/>
          </a:p>
          <a:p>
            <a:pPr marL="0" marR="0" lvl="0" indent="0" algn="ctr" rtl="0">
              <a:lnSpc>
                <a:spcPct val="100000"/>
              </a:lnSpc>
              <a:spcBef>
                <a:spcPts val="0"/>
              </a:spcBef>
              <a:spcAft>
                <a:spcPts val="0"/>
              </a:spcAft>
              <a:buClr>
                <a:schemeClr val="dk1"/>
              </a:buClr>
              <a:buSzPts val="5400"/>
              <a:buFont typeface="Arial"/>
              <a:buNone/>
            </a:pPr>
            <a:r>
              <a:rPr lang="en-US" sz="4800" b="0" i="0" u="none" strike="noStrike" cap="none">
                <a:solidFill>
                  <a:srgbClr val="FFFFFF"/>
                </a:solidFill>
                <a:latin typeface="Arial"/>
                <a:ea typeface="Arial"/>
                <a:cs typeface="Arial"/>
                <a:sym typeface="Arial"/>
              </a:rPr>
              <a:t>&amp;</a:t>
            </a:r>
            <a:endParaRPr sz="4800" b="0" i="0" u="none" strike="noStrike" cap="none">
              <a:solidFill>
                <a:srgbClr val="FFFFFF"/>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5400"/>
              <a:buFont typeface="Arial"/>
              <a:buNone/>
            </a:pPr>
            <a:r>
              <a:rPr lang="en-US" sz="4800" b="0" i="0" u="none" strike="noStrike" cap="none">
                <a:solidFill>
                  <a:srgbClr val="FFFFFF"/>
                </a:solidFill>
                <a:latin typeface="Arial"/>
                <a:ea typeface="Arial"/>
                <a:cs typeface="Arial"/>
                <a:sym typeface="Arial"/>
              </a:rPr>
              <a:t>Better People</a:t>
            </a:r>
            <a:endParaRPr/>
          </a:p>
          <a:p>
            <a:pPr marL="0" marR="0" lvl="0" indent="0" algn="ctr" rtl="0">
              <a:lnSpc>
                <a:spcPct val="100000"/>
              </a:lnSpc>
              <a:spcBef>
                <a:spcPts val="0"/>
              </a:spcBef>
              <a:spcAft>
                <a:spcPts val="0"/>
              </a:spcAft>
              <a:buClr>
                <a:srgbClr val="FFFFFF"/>
              </a:buClr>
              <a:buSzPts val="5400"/>
              <a:buFont typeface="Arial"/>
              <a:buNone/>
            </a:pPr>
            <a:endParaRPr sz="4400" b="0" i="1" u="none" strike="noStrike" cap="none">
              <a:solidFill>
                <a:srgbClr val="FFFFFF"/>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800"/>
              <a:buFont typeface="Noto Sans Symbols"/>
              <a:buNone/>
            </a:pPr>
            <a:endParaRPr sz="1800" b="0" i="0" u="none" strike="noStrike" cap="none">
              <a:solidFill>
                <a:srgbClr val="FFFFFF"/>
              </a:solidFill>
              <a:latin typeface="Arial"/>
              <a:ea typeface="Arial"/>
              <a:cs typeface="Arial"/>
              <a:sym typeface="Arial"/>
            </a:endParaRPr>
          </a:p>
        </p:txBody>
      </p:sp>
      <p:pic>
        <p:nvPicPr>
          <p:cNvPr id="921" name="Google Shape;921;p53"/>
          <p:cNvPicPr preferRelativeResize="0"/>
          <p:nvPr/>
        </p:nvPicPr>
        <p:blipFill rotWithShape="1">
          <a:blip r:embed="rId4">
            <a:alphaModFix/>
          </a:blip>
          <a:srcRect/>
          <a:stretch/>
        </p:blipFill>
        <p:spPr>
          <a:xfrm rot="590685">
            <a:off x="7344841" y="1650810"/>
            <a:ext cx="3721724" cy="4522104"/>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26"/>
        <p:cNvGrpSpPr/>
        <p:nvPr/>
      </p:nvGrpSpPr>
      <p:grpSpPr>
        <a:xfrm>
          <a:off x="0" y="0"/>
          <a:ext cx="0" cy="0"/>
          <a:chOff x="0" y="0"/>
          <a:chExt cx="0" cy="0"/>
        </a:xfrm>
      </p:grpSpPr>
      <p:sp>
        <p:nvSpPr>
          <p:cNvPr id="927" name="Google Shape;927;p54"/>
          <p:cNvSpPr/>
          <p:nvPr/>
        </p:nvSpPr>
        <p:spPr>
          <a:xfrm>
            <a:off x="228600" y="350274"/>
            <a:ext cx="11734800" cy="6248400"/>
          </a:xfrm>
          <a:prstGeom prst="rect">
            <a:avLst/>
          </a:prstGeom>
          <a:noFill/>
          <a:ln w="25400" cap="flat" cmpd="sng">
            <a:solidFill>
              <a:srgbClr val="EDF4F6"/>
            </a:solidFill>
            <a:prstDash val="solid"/>
            <a:round/>
            <a:headEnd type="none" w="sm" len="sm"/>
            <a:tailEnd type="none" w="sm" len="sm"/>
          </a:ln>
          <a:effectLst>
            <a:outerShdw blurRad="88900" dist="63500" dir="5400000" algn="ctr" rotWithShape="0">
              <a:srgbClr val="000000">
                <a:alpha val="4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928" name="Google Shape;928;p54"/>
          <p:cNvSpPr txBox="1"/>
          <p:nvPr/>
        </p:nvSpPr>
        <p:spPr>
          <a:xfrm>
            <a:off x="46250" y="386077"/>
            <a:ext cx="12167087" cy="1015663"/>
          </a:xfrm>
          <a:prstGeom prst="rect">
            <a:avLst/>
          </a:prstGeom>
          <a:noFill/>
          <a:ln>
            <a:noFill/>
          </a:ln>
          <a:effectLst>
            <a:outerShdw blurRad="50800" dist="165100" dir="2700000" algn="tl" rotWithShape="0">
              <a:schemeClr val="dk1">
                <a:alpha val="84313"/>
              </a:schemeClr>
            </a:outerShdw>
          </a:effectLst>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6000"/>
              <a:buFont typeface="Calibri"/>
              <a:buNone/>
            </a:pPr>
            <a:endParaRPr sz="6000" b="1" i="0" u="none" strike="noStrike" cap="none">
              <a:solidFill>
                <a:srgbClr val="FFFF00"/>
              </a:solidFill>
              <a:latin typeface="Arial"/>
              <a:ea typeface="Arial"/>
              <a:cs typeface="Arial"/>
              <a:sym typeface="Arial"/>
            </a:endParaRPr>
          </a:p>
        </p:txBody>
      </p:sp>
      <p:sp>
        <p:nvSpPr>
          <p:cNvPr id="929" name="Google Shape;929;p54"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930" name="Google Shape;930;p54"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931" name="Google Shape;931;p54"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932" name="Google Shape;932;p54"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933" name="Google Shape;933;p54"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934" name="Google Shape;934;p54"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pic>
        <p:nvPicPr>
          <p:cNvPr id="935" name="Google Shape;935;p54"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936" name="Google Shape;936;p54"/>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3600"/>
              <a:buFont typeface="Calibri"/>
              <a:buNone/>
            </a:pPr>
            <a:endParaRPr sz="3600" b="0" i="0" u="none" strike="noStrike" cap="none">
              <a:solidFill>
                <a:srgbClr val="F8F8F8"/>
              </a:solidFill>
              <a:latin typeface="Arial"/>
              <a:ea typeface="Arial"/>
              <a:cs typeface="Arial"/>
              <a:sym typeface="Arial"/>
            </a:endParaRPr>
          </a:p>
        </p:txBody>
      </p:sp>
      <p:sp>
        <p:nvSpPr>
          <p:cNvPr id="937" name="Google Shape;937;p54"/>
          <p:cNvSpPr/>
          <p:nvPr/>
        </p:nvSpPr>
        <p:spPr>
          <a:xfrm>
            <a:off x="5839968" y="4744227"/>
            <a:ext cx="6096000" cy="36933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1" i="0" u="none" strike="noStrike" cap="none">
              <a:solidFill>
                <a:srgbClr val="FFFFFF"/>
              </a:solidFill>
              <a:latin typeface="Arial"/>
              <a:ea typeface="Arial"/>
              <a:cs typeface="Arial"/>
              <a:sym typeface="Arial"/>
            </a:endParaRPr>
          </a:p>
        </p:txBody>
      </p:sp>
      <p:sp>
        <p:nvSpPr>
          <p:cNvPr id="938" name="Google Shape;938;p54"/>
          <p:cNvSpPr txBox="1"/>
          <p:nvPr/>
        </p:nvSpPr>
        <p:spPr>
          <a:xfrm>
            <a:off x="6003634" y="1645034"/>
            <a:ext cx="184730" cy="9233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5400"/>
              <a:buFont typeface="Calibri"/>
              <a:buNone/>
            </a:pPr>
            <a:endParaRPr sz="5400" b="0" i="0" u="none" strike="noStrike" cap="none">
              <a:solidFill>
                <a:srgbClr val="FFFFFF"/>
              </a:solidFill>
              <a:latin typeface="Arial"/>
              <a:ea typeface="Arial"/>
              <a:cs typeface="Arial"/>
              <a:sym typeface="Arial"/>
            </a:endParaRPr>
          </a:p>
        </p:txBody>
      </p:sp>
      <p:sp>
        <p:nvSpPr>
          <p:cNvPr id="939" name="Google Shape;939;p54"/>
          <p:cNvSpPr txBox="1"/>
          <p:nvPr/>
        </p:nvSpPr>
        <p:spPr>
          <a:xfrm>
            <a:off x="-46250" y="334809"/>
            <a:ext cx="12192000" cy="101566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6000"/>
              <a:buFont typeface="Arial"/>
              <a:buNone/>
            </a:pPr>
            <a:r>
              <a:rPr lang="en-US" sz="5400" b="1" i="0" u="none" strike="noStrike" cap="none">
                <a:solidFill>
                  <a:srgbClr val="FFFF00"/>
                </a:solidFill>
                <a:latin typeface="Arial"/>
                <a:ea typeface="Arial"/>
                <a:cs typeface="Arial"/>
                <a:sym typeface="Arial"/>
              </a:rPr>
              <a:t>WHO: The “POWER OF ONE”</a:t>
            </a:r>
            <a:endParaRPr/>
          </a:p>
        </p:txBody>
      </p:sp>
      <p:pic>
        <p:nvPicPr>
          <p:cNvPr id="940" name="Google Shape;940;p54"/>
          <p:cNvPicPr preferRelativeResize="0"/>
          <p:nvPr/>
        </p:nvPicPr>
        <p:blipFill rotWithShape="1">
          <a:blip r:embed="rId4">
            <a:alphaModFix/>
          </a:blip>
          <a:srcRect/>
          <a:stretch/>
        </p:blipFill>
        <p:spPr>
          <a:xfrm>
            <a:off x="1928621" y="1581386"/>
            <a:ext cx="2694750" cy="2694750"/>
          </a:xfrm>
          <a:prstGeom prst="rect">
            <a:avLst/>
          </a:prstGeom>
          <a:noFill/>
          <a:ln w="38100" cap="flat" cmpd="sng">
            <a:solidFill>
              <a:schemeClr val="dk1"/>
            </a:solidFill>
            <a:prstDash val="solid"/>
            <a:miter lim="800000"/>
            <a:headEnd type="none" w="sm" len="sm"/>
            <a:tailEnd type="none" w="sm" len="sm"/>
          </a:ln>
          <a:effectLst>
            <a:outerShdw blurRad="228600" dist="139700" dir="2700000" algn="ctr" rotWithShape="0">
              <a:schemeClr val="dk1">
                <a:alpha val="63529"/>
              </a:schemeClr>
            </a:outerShdw>
          </a:effectLst>
        </p:spPr>
      </p:pic>
      <p:sp>
        <p:nvSpPr>
          <p:cNvPr id="941" name="Google Shape;941;p54"/>
          <p:cNvSpPr/>
          <p:nvPr/>
        </p:nvSpPr>
        <p:spPr>
          <a:xfrm>
            <a:off x="215348" y="4533508"/>
            <a:ext cx="5867401" cy="176663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2000"/>
              <a:buFont typeface="Arial"/>
              <a:buNone/>
            </a:pPr>
            <a:r>
              <a:rPr lang="en-US" sz="2000" b="1" i="0" u="none" strike="noStrike" cap="none">
                <a:solidFill>
                  <a:srgbClr val="FFFFFF"/>
                </a:solidFill>
                <a:latin typeface="Arial"/>
                <a:ea typeface="Arial"/>
                <a:cs typeface="Arial"/>
                <a:sym typeface="Arial"/>
              </a:rPr>
              <a:t>Milgram Study</a:t>
            </a:r>
            <a:endParaRPr/>
          </a:p>
          <a:p>
            <a:pPr marL="0" marR="0" lvl="0" indent="0" algn="ctr" rtl="0">
              <a:lnSpc>
                <a:spcPct val="100000"/>
              </a:lnSpc>
              <a:spcBef>
                <a:spcPts val="360"/>
              </a:spcBef>
              <a:spcAft>
                <a:spcPts val="0"/>
              </a:spcAft>
              <a:buClr>
                <a:srgbClr val="FFFFFF"/>
              </a:buClr>
              <a:buSzPts val="1800"/>
              <a:buFont typeface="Calibri"/>
              <a:buNone/>
            </a:pPr>
            <a:r>
              <a:rPr lang="en-US" sz="1800" b="0" i="0" u="none" strike="noStrike" cap="none">
                <a:solidFill>
                  <a:srgbClr val="FFFFFF"/>
                </a:solidFill>
                <a:latin typeface="Calibri"/>
                <a:ea typeface="Calibri"/>
                <a:cs typeface="Calibri"/>
                <a:sym typeface="Calibri"/>
              </a:rPr>
              <a:t>Experimenter offers permission</a:t>
            </a:r>
            <a:endParaRPr/>
          </a:p>
          <a:p>
            <a:pPr marL="0" marR="0" lvl="0" indent="0" algn="ctr" rtl="0">
              <a:lnSpc>
                <a:spcPct val="100000"/>
              </a:lnSpc>
              <a:spcBef>
                <a:spcPts val="360"/>
              </a:spcBef>
              <a:spcAft>
                <a:spcPts val="0"/>
              </a:spcAft>
              <a:buClr>
                <a:schemeClr val="dk1"/>
              </a:buClr>
              <a:buSzPts val="1800"/>
              <a:buFont typeface="Calibri"/>
              <a:buNone/>
            </a:pPr>
            <a:endParaRPr sz="1800" b="0" i="0" u="none" strike="noStrike" cap="none">
              <a:solidFill>
                <a:srgbClr val="FFFFFF"/>
              </a:solidFill>
              <a:latin typeface="Calibri"/>
              <a:ea typeface="Calibri"/>
              <a:cs typeface="Calibri"/>
              <a:sym typeface="Calibri"/>
            </a:endParaRPr>
          </a:p>
          <a:p>
            <a:pPr marL="0" marR="0" lvl="0" indent="0" algn="ctr" rtl="0">
              <a:lnSpc>
                <a:spcPct val="100000"/>
              </a:lnSpc>
              <a:spcBef>
                <a:spcPts val="400"/>
              </a:spcBef>
              <a:spcAft>
                <a:spcPts val="0"/>
              </a:spcAft>
              <a:buClr>
                <a:srgbClr val="FFFFFF"/>
              </a:buClr>
              <a:buSzPts val="2000"/>
              <a:buFont typeface="Arial"/>
              <a:buNone/>
            </a:pPr>
            <a:r>
              <a:rPr lang="en-US" sz="2000" b="1" i="0" u="none" strike="noStrike" cap="none">
                <a:solidFill>
                  <a:srgbClr val="FFFFFF"/>
                </a:solidFill>
                <a:latin typeface="Arial"/>
                <a:ea typeface="Arial"/>
                <a:cs typeface="Arial"/>
                <a:sym typeface="Arial"/>
              </a:rPr>
              <a:t>Stanford Prison Experiment</a:t>
            </a:r>
            <a:endParaRPr/>
          </a:p>
          <a:p>
            <a:pPr marL="0" marR="0" lvl="0" indent="0" algn="ctr" rtl="0">
              <a:lnSpc>
                <a:spcPct val="100000"/>
              </a:lnSpc>
              <a:spcBef>
                <a:spcPts val="360"/>
              </a:spcBef>
              <a:spcAft>
                <a:spcPts val="0"/>
              </a:spcAft>
              <a:buClr>
                <a:srgbClr val="FFFFFF"/>
              </a:buClr>
              <a:buSzPts val="1800"/>
              <a:buFont typeface="Calibri"/>
              <a:buNone/>
            </a:pPr>
            <a:r>
              <a:rPr lang="en-US" sz="1800" b="0" i="0" u="none" strike="noStrike" cap="none">
                <a:solidFill>
                  <a:srgbClr val="FFFFFF"/>
                </a:solidFill>
                <a:latin typeface="Calibri"/>
                <a:ea typeface="Calibri"/>
                <a:cs typeface="Calibri"/>
                <a:sym typeface="Calibri"/>
              </a:rPr>
              <a:t>Dr. Maslach protests</a:t>
            </a:r>
            <a:endParaRPr/>
          </a:p>
        </p:txBody>
      </p:sp>
      <p:sp>
        <p:nvSpPr>
          <p:cNvPr id="942" name="Google Shape;942;p54"/>
          <p:cNvSpPr/>
          <p:nvPr/>
        </p:nvSpPr>
        <p:spPr>
          <a:xfrm>
            <a:off x="5812536" y="4583192"/>
            <a:ext cx="6003633" cy="98488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2000"/>
              <a:buFont typeface="Arial"/>
              <a:buNone/>
            </a:pPr>
            <a:r>
              <a:rPr lang="en-US" sz="2000" b="1" i="0" u="none" strike="noStrike" cap="none">
                <a:solidFill>
                  <a:srgbClr val="FFFFFF"/>
                </a:solidFill>
                <a:latin typeface="Arial"/>
                <a:ea typeface="Arial"/>
                <a:cs typeface="Arial"/>
                <a:sym typeface="Arial"/>
              </a:rPr>
              <a:t>Dodger Team Captain, Pee Wee Reese, stands with Jackie Robinson</a:t>
            </a:r>
            <a:endParaRPr/>
          </a:p>
          <a:p>
            <a:pPr marL="0" marR="0" lvl="0" indent="0" algn="ctr" rtl="0">
              <a:lnSpc>
                <a:spcPct val="100000"/>
              </a:lnSpc>
              <a:spcBef>
                <a:spcPts val="0"/>
              </a:spcBef>
              <a:spcAft>
                <a:spcPts val="0"/>
              </a:spcAft>
              <a:buClr>
                <a:srgbClr val="FFFFFF"/>
              </a:buClr>
              <a:buSzPts val="1800"/>
              <a:buFont typeface="Arial"/>
              <a:buNone/>
            </a:pPr>
            <a:r>
              <a:rPr lang="en-US" sz="1600" b="0" i="0" u="none" strike="noStrike" cap="none">
                <a:solidFill>
                  <a:srgbClr val="FFFFFF"/>
                </a:solidFill>
                <a:latin typeface="Arial"/>
                <a:ea typeface="Arial"/>
                <a:cs typeface="Arial"/>
                <a:sym typeface="Arial"/>
              </a:rPr>
              <a:t>A Turning Point in Baseball</a:t>
            </a:r>
            <a:endParaRPr/>
          </a:p>
        </p:txBody>
      </p:sp>
      <p:pic>
        <p:nvPicPr>
          <p:cNvPr id="943" name="Google Shape;943;p54"/>
          <p:cNvPicPr preferRelativeResize="0"/>
          <p:nvPr/>
        </p:nvPicPr>
        <p:blipFill rotWithShape="1">
          <a:blip r:embed="rId5">
            <a:alphaModFix/>
          </a:blip>
          <a:srcRect/>
          <a:stretch/>
        </p:blipFill>
        <p:spPr>
          <a:xfrm>
            <a:off x="7722255" y="1588961"/>
            <a:ext cx="2331425" cy="2913714"/>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48"/>
        <p:cNvGrpSpPr/>
        <p:nvPr/>
      </p:nvGrpSpPr>
      <p:grpSpPr>
        <a:xfrm>
          <a:off x="0" y="0"/>
          <a:ext cx="0" cy="0"/>
          <a:chOff x="0" y="0"/>
          <a:chExt cx="0" cy="0"/>
        </a:xfrm>
      </p:grpSpPr>
      <p:sp>
        <p:nvSpPr>
          <p:cNvPr id="949" name="Google Shape;949;p55"/>
          <p:cNvSpPr/>
          <p:nvPr/>
        </p:nvSpPr>
        <p:spPr>
          <a:xfrm>
            <a:off x="240262" y="395933"/>
            <a:ext cx="11734800" cy="6248400"/>
          </a:xfrm>
          <a:prstGeom prst="rect">
            <a:avLst/>
          </a:prstGeom>
          <a:noFill/>
          <a:ln w="25400" cap="flat" cmpd="sng">
            <a:solidFill>
              <a:srgbClr val="EDF4F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50" name="Google Shape;950;p55"/>
          <p:cNvSpPr txBox="1"/>
          <p:nvPr/>
        </p:nvSpPr>
        <p:spPr>
          <a:xfrm>
            <a:off x="-24914" y="508862"/>
            <a:ext cx="12192000" cy="1200329"/>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4400"/>
              <a:buFont typeface="Arial"/>
              <a:buNone/>
            </a:pPr>
            <a:r>
              <a:rPr lang="en-US" sz="4400" b="1" i="0" u="none" strike="noStrike" cap="none">
                <a:solidFill>
                  <a:srgbClr val="FFFF00"/>
                </a:solidFill>
                <a:latin typeface="Arial"/>
                <a:ea typeface="Arial"/>
                <a:cs typeface="Arial"/>
                <a:sym typeface="Arial"/>
              </a:rPr>
              <a:t>Athlete Ethos: The True Group Dynamic</a:t>
            </a:r>
            <a:endParaRPr/>
          </a:p>
        </p:txBody>
      </p:sp>
      <p:sp>
        <p:nvSpPr>
          <p:cNvPr id="951" name="Google Shape;951;p55"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52" name="Google Shape;952;p55"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53" name="Google Shape;953;p55"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54" name="Google Shape;954;p55"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55" name="Google Shape;955;p55"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56" name="Google Shape;956;p55"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957" name="Google Shape;957;p55"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958" name="Google Shape;958;p55"/>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F8F8F8"/>
              </a:solidFill>
              <a:latin typeface="Arial"/>
              <a:ea typeface="Arial"/>
              <a:cs typeface="Arial"/>
              <a:sym typeface="Arial"/>
            </a:endParaRPr>
          </a:p>
        </p:txBody>
      </p:sp>
      <p:sp>
        <p:nvSpPr>
          <p:cNvPr id="959" name="Google Shape;959;p55"/>
          <p:cNvSpPr/>
          <p:nvPr/>
        </p:nvSpPr>
        <p:spPr>
          <a:xfrm>
            <a:off x="227540" y="1592249"/>
            <a:ext cx="5855738" cy="5139869"/>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3200"/>
              <a:buFont typeface="Arial"/>
              <a:buNone/>
            </a:pPr>
            <a:r>
              <a:rPr lang="en-US" sz="3200" b="1" i="0" u="none" strike="noStrike" cap="none">
                <a:solidFill>
                  <a:schemeClr val="lt1"/>
                </a:solidFill>
                <a:latin typeface="Arial"/>
                <a:ea typeface="Arial"/>
                <a:cs typeface="Arial"/>
                <a:sym typeface="Arial"/>
              </a:rPr>
              <a:t>Heroes of 9/11</a:t>
            </a:r>
            <a:r>
              <a:rPr lang="en-US" sz="3200" b="0" i="1" u="none" strike="noStrike" cap="none">
                <a:solidFill>
                  <a:schemeClr val="lt1"/>
                </a:solidFill>
                <a:latin typeface="Arial"/>
                <a:ea typeface="Arial"/>
                <a:cs typeface="Arial"/>
                <a:sym typeface="Arial"/>
              </a:rPr>
              <a:t> </a:t>
            </a:r>
            <a:endParaRPr/>
          </a:p>
          <a:p>
            <a:pPr marL="0" marR="0" lvl="0" indent="0" algn="ctr" rtl="0">
              <a:lnSpc>
                <a:spcPct val="100000"/>
              </a:lnSpc>
              <a:spcBef>
                <a:spcPts val="0"/>
              </a:spcBef>
              <a:spcAft>
                <a:spcPts val="0"/>
              </a:spcAft>
              <a:buClr>
                <a:schemeClr val="lt1"/>
              </a:buClr>
              <a:buSzPts val="2400"/>
              <a:buFont typeface="Arial"/>
              <a:buNone/>
            </a:pPr>
            <a:r>
              <a:rPr lang="en-US" sz="2400" b="0" i="1" u="none" strike="noStrike" cap="none">
                <a:solidFill>
                  <a:schemeClr val="lt1"/>
                </a:solidFill>
                <a:latin typeface="Arial"/>
                <a:ea typeface="Arial"/>
                <a:cs typeface="Arial"/>
                <a:sym typeface="Arial"/>
              </a:rPr>
              <a:t>Beamer–Burnett–Bingham–Glick</a:t>
            </a:r>
            <a:endParaRPr/>
          </a:p>
          <a:p>
            <a:pPr marL="0" marR="0" lvl="0" indent="0" algn="ctr" rtl="0">
              <a:lnSpc>
                <a:spcPct val="100000"/>
              </a:lnSpc>
              <a:spcBef>
                <a:spcPts val="0"/>
              </a:spcBef>
              <a:spcAft>
                <a:spcPts val="0"/>
              </a:spcAft>
              <a:buClr>
                <a:schemeClr val="lt1"/>
              </a:buClr>
              <a:buSzPts val="2400"/>
              <a:buFont typeface="Arial"/>
              <a:buNone/>
            </a:pPr>
            <a:r>
              <a:rPr lang="en-US" sz="2400" b="1" i="0" u="none" strike="noStrike" cap="none">
                <a:solidFill>
                  <a:schemeClr val="lt1"/>
                </a:solidFill>
                <a:latin typeface="Arial"/>
                <a:ea typeface="Arial"/>
                <a:cs typeface="Arial"/>
                <a:sym typeface="Arial"/>
              </a:rPr>
              <a:t>United Flight 93</a:t>
            </a:r>
            <a:endParaRPr/>
          </a:p>
          <a:p>
            <a:pPr marL="0" marR="0" lvl="0" indent="0" algn="ctr" rtl="0">
              <a:lnSpc>
                <a:spcPct val="100000"/>
              </a:lnSpc>
              <a:spcBef>
                <a:spcPts val="0"/>
              </a:spcBef>
              <a:spcAft>
                <a:spcPts val="0"/>
              </a:spcAft>
              <a:buClr>
                <a:schemeClr val="lt1"/>
              </a:buClr>
              <a:buSzPts val="2400"/>
              <a:buFont typeface="Arial"/>
              <a:buNone/>
            </a:pPr>
            <a:r>
              <a:rPr lang="en-US" sz="2400" b="0" i="0" u="none" strike="noStrike" cap="none">
                <a:solidFill>
                  <a:schemeClr val="lt1"/>
                </a:solidFill>
                <a:latin typeface="Arial"/>
                <a:ea typeface="Arial"/>
                <a:cs typeface="Arial"/>
                <a:sym typeface="Arial"/>
              </a:rPr>
              <a:t>Defining Moment: Athlete “End Game” </a:t>
            </a:r>
            <a:endParaRPr/>
          </a:p>
          <a:p>
            <a:pPr marL="0" marR="0" lvl="0" indent="0" algn="ctr" rtl="0">
              <a:lnSpc>
                <a:spcPct val="100000"/>
              </a:lnSpc>
              <a:spcBef>
                <a:spcPts val="0"/>
              </a:spcBef>
              <a:spcAft>
                <a:spcPts val="0"/>
              </a:spcAft>
              <a:buClr>
                <a:schemeClr val="dk1"/>
              </a:buClr>
              <a:buSzPts val="3600"/>
              <a:buFont typeface="Calibri"/>
              <a:buNone/>
            </a:pPr>
            <a:endParaRPr sz="36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3200"/>
              <a:buFont typeface="Arial"/>
              <a:buNone/>
            </a:pPr>
            <a:r>
              <a:rPr lang="en-US" sz="3200" b="1" i="0" u="none" strike="noStrike" cap="none">
                <a:solidFill>
                  <a:schemeClr val="lt1"/>
                </a:solidFill>
                <a:latin typeface="Arial"/>
                <a:ea typeface="Arial"/>
                <a:cs typeface="Arial"/>
                <a:sym typeface="Arial"/>
              </a:rPr>
              <a:t>Athlete Ethos</a:t>
            </a:r>
            <a:endParaRPr/>
          </a:p>
          <a:p>
            <a:pPr marL="1257300" marR="0" lvl="6" indent="-342900" algn="l" rtl="0">
              <a:lnSpc>
                <a:spcPct val="100000"/>
              </a:lnSpc>
              <a:spcBef>
                <a:spcPts val="0"/>
              </a:spcBef>
              <a:spcAft>
                <a:spcPts val="0"/>
              </a:spcAft>
              <a:buClr>
                <a:schemeClr val="lt1"/>
              </a:buClr>
              <a:buSzPts val="2400"/>
              <a:buFont typeface="Arial"/>
              <a:buChar char="•"/>
            </a:pPr>
            <a:r>
              <a:rPr lang="en-US" sz="2400" b="0" i="0" u="none" strike="noStrike" cap="none">
                <a:solidFill>
                  <a:schemeClr val="lt1"/>
                </a:solidFill>
                <a:latin typeface="Arial"/>
                <a:ea typeface="Arial"/>
                <a:cs typeface="Arial"/>
                <a:sym typeface="Arial"/>
              </a:rPr>
              <a:t>Identify Challenge</a:t>
            </a:r>
            <a:endParaRPr/>
          </a:p>
          <a:p>
            <a:pPr marL="1257300" marR="0" lvl="6" indent="-342900" algn="l" rtl="0">
              <a:lnSpc>
                <a:spcPct val="100000"/>
              </a:lnSpc>
              <a:spcBef>
                <a:spcPts val="0"/>
              </a:spcBef>
              <a:spcAft>
                <a:spcPts val="0"/>
              </a:spcAft>
              <a:buClr>
                <a:schemeClr val="lt1"/>
              </a:buClr>
              <a:buSzPts val="2400"/>
              <a:buFont typeface="Arial"/>
              <a:buChar char="•"/>
            </a:pPr>
            <a:r>
              <a:rPr lang="en-US" sz="2400" b="0" i="0" u="none" strike="noStrike" cap="none">
                <a:solidFill>
                  <a:schemeClr val="lt1"/>
                </a:solidFill>
                <a:latin typeface="Arial"/>
                <a:ea typeface="Arial"/>
                <a:cs typeface="Arial"/>
                <a:sym typeface="Arial"/>
              </a:rPr>
              <a:t>Work as a Team</a:t>
            </a:r>
            <a:endParaRPr/>
          </a:p>
          <a:p>
            <a:pPr marL="1257300" marR="0" lvl="6" indent="-342900" algn="l" rtl="0">
              <a:lnSpc>
                <a:spcPct val="100000"/>
              </a:lnSpc>
              <a:spcBef>
                <a:spcPts val="0"/>
              </a:spcBef>
              <a:spcAft>
                <a:spcPts val="0"/>
              </a:spcAft>
              <a:buClr>
                <a:schemeClr val="lt1"/>
              </a:buClr>
              <a:buSzPts val="2400"/>
              <a:buFont typeface="Arial"/>
              <a:buChar char="•"/>
            </a:pPr>
            <a:r>
              <a:rPr lang="en-US" sz="2400" b="0" i="0" u="none" strike="noStrike" cap="none">
                <a:solidFill>
                  <a:schemeClr val="lt1"/>
                </a:solidFill>
                <a:latin typeface="Arial"/>
                <a:ea typeface="Arial"/>
                <a:cs typeface="Arial"/>
                <a:sym typeface="Arial"/>
              </a:rPr>
              <a:t>Think Pragmatically</a:t>
            </a:r>
            <a:endParaRPr/>
          </a:p>
          <a:p>
            <a:pPr marL="1257300" marR="0" lvl="6" indent="-342900" algn="l" rtl="0">
              <a:lnSpc>
                <a:spcPct val="100000"/>
              </a:lnSpc>
              <a:spcBef>
                <a:spcPts val="0"/>
              </a:spcBef>
              <a:spcAft>
                <a:spcPts val="0"/>
              </a:spcAft>
              <a:buClr>
                <a:schemeClr val="lt1"/>
              </a:buClr>
              <a:buSzPts val="2400"/>
              <a:buFont typeface="Arial"/>
              <a:buChar char="•"/>
            </a:pPr>
            <a:r>
              <a:rPr lang="en-US" sz="2400" b="0" i="0" u="none" strike="noStrike" cap="none">
                <a:solidFill>
                  <a:schemeClr val="lt1"/>
                </a:solidFill>
                <a:latin typeface="Arial"/>
                <a:ea typeface="Arial"/>
                <a:cs typeface="Arial"/>
                <a:sym typeface="Arial"/>
              </a:rPr>
              <a:t>Convert Idea to Action</a:t>
            </a:r>
            <a:endParaRPr/>
          </a:p>
          <a:p>
            <a:pPr marL="1257300" marR="0" lvl="6" indent="-342900" algn="l" rtl="0">
              <a:lnSpc>
                <a:spcPct val="100000"/>
              </a:lnSpc>
              <a:spcBef>
                <a:spcPts val="0"/>
              </a:spcBef>
              <a:spcAft>
                <a:spcPts val="0"/>
              </a:spcAft>
              <a:buClr>
                <a:schemeClr val="lt1"/>
              </a:buClr>
              <a:buSzPts val="2400"/>
              <a:buFont typeface="Arial"/>
              <a:buChar char="•"/>
            </a:pPr>
            <a:r>
              <a:rPr lang="en-US" sz="2400" b="0" i="0" u="none" strike="noStrike" cap="none">
                <a:solidFill>
                  <a:schemeClr val="lt1"/>
                </a:solidFill>
                <a:latin typeface="Arial"/>
                <a:ea typeface="Arial"/>
                <a:cs typeface="Arial"/>
                <a:sym typeface="Arial"/>
              </a:rPr>
              <a:t>Act with Courage &amp; Composure</a:t>
            </a:r>
            <a:endParaRPr/>
          </a:p>
          <a:p>
            <a:pPr marL="0" marR="0" lvl="0" indent="0" algn="ctr" rtl="0">
              <a:lnSpc>
                <a:spcPct val="100000"/>
              </a:lnSpc>
              <a:spcBef>
                <a:spcPts val="0"/>
              </a:spcBef>
              <a:spcAft>
                <a:spcPts val="0"/>
              </a:spcAft>
              <a:buClr>
                <a:schemeClr val="dk1"/>
              </a:buClr>
              <a:buSzPts val="3600"/>
              <a:buFont typeface="Calibri"/>
              <a:buNone/>
            </a:pPr>
            <a:endParaRPr sz="3600" b="0" i="0" u="none" strike="noStrike" cap="none">
              <a:solidFill>
                <a:schemeClr val="lt1"/>
              </a:solidFill>
              <a:latin typeface="Arial"/>
              <a:ea typeface="Arial"/>
              <a:cs typeface="Arial"/>
              <a:sym typeface="Arial"/>
            </a:endParaRPr>
          </a:p>
        </p:txBody>
      </p:sp>
      <p:pic>
        <p:nvPicPr>
          <p:cNvPr id="960" name="Google Shape;960;p55"/>
          <p:cNvPicPr preferRelativeResize="0"/>
          <p:nvPr/>
        </p:nvPicPr>
        <p:blipFill rotWithShape="1">
          <a:blip r:embed="rId4">
            <a:alphaModFix/>
          </a:blip>
          <a:srcRect/>
          <a:stretch/>
        </p:blipFill>
        <p:spPr>
          <a:xfrm>
            <a:off x="7089422" y="1898320"/>
            <a:ext cx="4357960" cy="3335810"/>
          </a:xfrm>
          <a:prstGeom prst="rect">
            <a:avLst/>
          </a:prstGeom>
          <a:noFill/>
          <a:ln w="38100" cap="flat" cmpd="sng">
            <a:solidFill>
              <a:srgbClr val="FFFF00"/>
            </a:solidFill>
            <a:prstDash val="solid"/>
            <a:miter lim="800000"/>
            <a:headEnd type="none" w="sm" len="sm"/>
            <a:tailEnd type="none" w="sm" len="sm"/>
          </a:ln>
          <a:effectLst>
            <a:outerShdw blurRad="76200" dist="12700" dir="8100000" sy="-23000" kx="800400" algn="br" rotWithShape="0">
              <a:srgbClr val="000000">
                <a:alpha val="20000"/>
              </a:srgbClr>
            </a:outerShdw>
          </a:effec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65"/>
        <p:cNvGrpSpPr/>
        <p:nvPr/>
      </p:nvGrpSpPr>
      <p:grpSpPr>
        <a:xfrm>
          <a:off x="0" y="0"/>
          <a:ext cx="0" cy="0"/>
          <a:chOff x="0" y="0"/>
          <a:chExt cx="0" cy="0"/>
        </a:xfrm>
      </p:grpSpPr>
      <p:sp>
        <p:nvSpPr>
          <p:cNvPr id="966" name="Google Shape;966;p56"/>
          <p:cNvSpPr/>
          <p:nvPr/>
        </p:nvSpPr>
        <p:spPr>
          <a:xfrm>
            <a:off x="228600" y="350274"/>
            <a:ext cx="11734800" cy="6248400"/>
          </a:xfrm>
          <a:prstGeom prst="rect">
            <a:avLst/>
          </a:prstGeom>
          <a:noFill/>
          <a:ln w="25400" cap="flat" cmpd="sng">
            <a:solidFill>
              <a:srgbClr val="EDF4F6"/>
            </a:solidFill>
            <a:prstDash val="solid"/>
            <a:round/>
            <a:headEnd type="none" w="sm" len="sm"/>
            <a:tailEnd type="none" w="sm" len="sm"/>
          </a:ln>
          <a:effectLst>
            <a:outerShdw blurRad="88900" dist="63500" dir="5400000" algn="ctr" rotWithShape="0">
              <a:srgbClr val="000000">
                <a:alpha val="4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67" name="Google Shape;967;p56"/>
          <p:cNvSpPr txBox="1"/>
          <p:nvPr/>
        </p:nvSpPr>
        <p:spPr>
          <a:xfrm>
            <a:off x="69764" y="376878"/>
            <a:ext cx="12167087" cy="1015663"/>
          </a:xfrm>
          <a:prstGeom prst="rect">
            <a:avLst/>
          </a:prstGeom>
          <a:noFill/>
          <a:ln>
            <a:noFill/>
          </a:ln>
          <a:effectLst>
            <a:outerShdw blurRad="50800" dist="165100" dir="2700000" algn="tl" rotWithShape="0">
              <a:schemeClr val="dk1">
                <a:alpha val="84313"/>
              </a:schemeClr>
            </a:outerShdw>
          </a:effectLst>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6000"/>
              <a:buFont typeface="Arial"/>
              <a:buNone/>
            </a:pPr>
            <a:endParaRPr sz="6000" b="1" i="0" u="none" strike="noStrike" cap="none">
              <a:solidFill>
                <a:srgbClr val="FFFF00"/>
              </a:solidFill>
              <a:latin typeface="Arial"/>
              <a:ea typeface="Arial"/>
              <a:cs typeface="Arial"/>
              <a:sym typeface="Arial"/>
            </a:endParaRPr>
          </a:p>
        </p:txBody>
      </p:sp>
      <p:sp>
        <p:nvSpPr>
          <p:cNvPr id="968" name="Google Shape;968;p56" descr="Image result for the society for the psychological study of social issues logo"/>
          <p:cNvSpPr/>
          <p:nvPr/>
        </p:nvSpPr>
        <p:spPr>
          <a:xfrm>
            <a:off x="1679575" y="712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69" name="Google Shape;969;p56" descr="Image result for the society for the psychological study of social issues logo"/>
          <p:cNvSpPr/>
          <p:nvPr/>
        </p:nvSpPr>
        <p:spPr>
          <a:xfrm>
            <a:off x="1831975" y="8651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70" name="Google Shape;970;p56" descr="Image result for the society for the psychological study of social issues logo"/>
          <p:cNvSpPr/>
          <p:nvPr/>
        </p:nvSpPr>
        <p:spPr>
          <a:xfrm>
            <a:off x="1984375" y="10175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71" name="Google Shape;971;p56" descr="Image result for the society for the psychological study of social issues logo"/>
          <p:cNvSpPr/>
          <p:nvPr/>
        </p:nvSpPr>
        <p:spPr>
          <a:xfrm>
            <a:off x="2136775" y="11699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72" name="Google Shape;972;p56" descr="Image result for apa school psychology Division 16 logo"/>
          <p:cNvSpPr/>
          <p:nvPr/>
        </p:nvSpPr>
        <p:spPr>
          <a:xfrm>
            <a:off x="2289175" y="13223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73" name="Google Shape;973;p56" descr="Image result for apa school psychology Division 16 logo"/>
          <p:cNvSpPr/>
          <p:nvPr/>
        </p:nvSpPr>
        <p:spPr>
          <a:xfrm>
            <a:off x="2441575" y="1474789"/>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974" name="Google Shape;974;p56" descr="Image result for American Psychiatric Association logo with alpha channel"/>
          <p:cNvPicPr preferRelativeResize="0"/>
          <p:nvPr/>
        </p:nvPicPr>
        <p:blipFill rotWithShape="1">
          <a:blip r:embed="rId3">
            <a:alphaModFix/>
          </a:blip>
          <a:srcRect/>
          <a:stretch/>
        </p:blipFill>
        <p:spPr>
          <a:xfrm>
            <a:off x="5206348" y="6006707"/>
            <a:ext cx="1779303" cy="599125"/>
          </a:xfrm>
          <a:prstGeom prst="rect">
            <a:avLst/>
          </a:prstGeom>
          <a:noFill/>
          <a:ln>
            <a:noFill/>
          </a:ln>
        </p:spPr>
      </p:pic>
      <p:sp>
        <p:nvSpPr>
          <p:cNvPr id="975" name="Google Shape;975;p56"/>
          <p:cNvSpPr/>
          <p:nvPr/>
        </p:nvSpPr>
        <p:spPr>
          <a:xfrm>
            <a:off x="215348" y="1678162"/>
            <a:ext cx="5855738"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F8F8F8"/>
              </a:solidFill>
              <a:latin typeface="Arial"/>
              <a:ea typeface="Arial"/>
              <a:cs typeface="Arial"/>
              <a:sym typeface="Arial"/>
            </a:endParaRPr>
          </a:p>
        </p:txBody>
      </p:sp>
      <p:sp>
        <p:nvSpPr>
          <p:cNvPr id="976" name="Google Shape;976;p56"/>
          <p:cNvSpPr/>
          <p:nvPr/>
        </p:nvSpPr>
        <p:spPr>
          <a:xfrm>
            <a:off x="5839968" y="4744227"/>
            <a:ext cx="6096000" cy="36933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lt1"/>
              </a:solidFill>
              <a:latin typeface="Arial"/>
              <a:ea typeface="Arial"/>
              <a:cs typeface="Arial"/>
              <a:sym typeface="Arial"/>
            </a:endParaRPr>
          </a:p>
        </p:txBody>
      </p:sp>
      <p:sp>
        <p:nvSpPr>
          <p:cNvPr id="977" name="Google Shape;977;p56"/>
          <p:cNvSpPr txBox="1"/>
          <p:nvPr/>
        </p:nvSpPr>
        <p:spPr>
          <a:xfrm>
            <a:off x="6003634" y="1645034"/>
            <a:ext cx="184730" cy="9233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5400"/>
              <a:buFont typeface="Arial"/>
              <a:buNone/>
            </a:pPr>
            <a:endParaRPr sz="5400" b="0" i="0" u="none" strike="noStrike" cap="none">
              <a:solidFill>
                <a:schemeClr val="lt1"/>
              </a:solidFill>
              <a:latin typeface="Arial"/>
              <a:ea typeface="Arial"/>
              <a:cs typeface="Arial"/>
              <a:sym typeface="Arial"/>
            </a:endParaRPr>
          </a:p>
        </p:txBody>
      </p:sp>
      <p:sp>
        <p:nvSpPr>
          <p:cNvPr id="978" name="Google Shape;978;p56"/>
          <p:cNvSpPr txBox="1"/>
          <p:nvPr/>
        </p:nvSpPr>
        <p:spPr>
          <a:xfrm>
            <a:off x="0" y="334658"/>
            <a:ext cx="12192000" cy="101566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6000"/>
              <a:buFont typeface="Arial"/>
              <a:buNone/>
            </a:pPr>
            <a:r>
              <a:rPr lang="en-US" sz="6000" b="1" i="0" u="none" strike="noStrike" cap="none">
                <a:solidFill>
                  <a:srgbClr val="FFFF00"/>
                </a:solidFill>
                <a:latin typeface="Arial"/>
                <a:ea typeface="Arial"/>
                <a:cs typeface="Arial"/>
                <a:sym typeface="Arial"/>
              </a:rPr>
              <a:t>Resources</a:t>
            </a:r>
            <a:endParaRPr/>
          </a:p>
        </p:txBody>
      </p:sp>
      <p:sp>
        <p:nvSpPr>
          <p:cNvPr id="979" name="Google Shape;979;p56"/>
          <p:cNvSpPr/>
          <p:nvPr/>
        </p:nvSpPr>
        <p:spPr>
          <a:xfrm>
            <a:off x="253514" y="1677033"/>
            <a:ext cx="5867402" cy="341632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800"/>
              <a:buFont typeface="Arial"/>
              <a:buNone/>
            </a:pPr>
            <a:r>
              <a:rPr lang="en-US" sz="1800" b="1" i="0" u="none" strike="noStrike" cap="none">
                <a:solidFill>
                  <a:schemeClr val="lt1"/>
                </a:solidFill>
                <a:latin typeface="Arial"/>
                <a:ea typeface="Arial"/>
                <a:cs typeface="Arial"/>
                <a:sym typeface="Arial"/>
              </a:rPr>
              <a:t>Sport Hazing</a:t>
            </a:r>
            <a:r>
              <a:rPr lang="en-US" sz="1800" b="0" i="0" u="none" strike="noStrike" cap="none">
                <a:solidFill>
                  <a:schemeClr val="lt1"/>
                </a:solidFill>
                <a:latin typeface="Arial"/>
                <a:ea typeface="Arial"/>
                <a:cs typeface="Arial"/>
                <a:sym typeface="Arial"/>
              </a:rPr>
              <a:t> </a:t>
            </a:r>
            <a:r>
              <a:rPr lang="en-US" sz="1800" b="0" i="0" u="none" strike="noStrike" cap="none">
                <a:solidFill>
                  <a:srgbClr val="FFFF00"/>
                </a:solidFill>
                <a:latin typeface="Arial"/>
                <a:ea typeface="Arial"/>
                <a:cs typeface="Arial"/>
                <a:sym typeface="Arial"/>
              </a:rPr>
              <a:t>http://www.commonwealthgames.org/sport-hazing</a:t>
            </a:r>
            <a:endParaRPr/>
          </a:p>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1800"/>
              <a:buFont typeface="Arial"/>
              <a:buNone/>
            </a:pPr>
            <a:r>
              <a:rPr lang="en-US" sz="1800" b="1" i="0" u="none" strike="noStrike" cap="none">
                <a:solidFill>
                  <a:schemeClr val="lt1"/>
                </a:solidFill>
                <a:latin typeface="Arial"/>
                <a:ea typeface="Arial"/>
                <a:cs typeface="Arial"/>
                <a:sym typeface="Arial"/>
              </a:rPr>
              <a:t>Stop Hazing </a:t>
            </a:r>
            <a:endParaRPr sz="18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1800"/>
              <a:buFont typeface="Arial"/>
              <a:buNone/>
            </a:pPr>
            <a:r>
              <a:rPr lang="en-US" sz="1800" b="0" i="0" u="none" strike="noStrike" cap="none">
                <a:solidFill>
                  <a:srgbClr val="FFFF00"/>
                </a:solidFill>
                <a:latin typeface="Arial"/>
                <a:ea typeface="Arial"/>
                <a:cs typeface="Arial"/>
                <a:sym typeface="Arial"/>
              </a:rPr>
              <a:t>https://www.stophazing.org/</a:t>
            </a:r>
            <a:endParaRPr/>
          </a:p>
          <a:p>
            <a:pPr marL="0" marR="0" lvl="0" indent="0" algn="l" rtl="0">
              <a:lnSpc>
                <a:spcPct val="100000"/>
              </a:lnSpc>
              <a:spcBef>
                <a:spcPts val="0"/>
              </a:spcBef>
              <a:spcAft>
                <a:spcPts val="0"/>
              </a:spcAft>
              <a:buClr>
                <a:schemeClr val="lt1"/>
              </a:buClr>
              <a:buSzPts val="1800"/>
              <a:buFont typeface="Arial"/>
              <a:buNone/>
            </a:pPr>
            <a:endParaRPr sz="1800" b="1"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1800"/>
              <a:buFont typeface="Arial"/>
              <a:buNone/>
            </a:pPr>
            <a:r>
              <a:rPr lang="en-US" sz="1800" b="1" i="0" u="none" strike="noStrike" cap="none">
                <a:solidFill>
                  <a:schemeClr val="lt1"/>
                </a:solidFill>
                <a:latin typeface="Arial"/>
                <a:ea typeface="Arial"/>
                <a:cs typeface="Arial"/>
                <a:sym typeface="Arial"/>
              </a:rPr>
              <a:t>Step Up!</a:t>
            </a:r>
            <a:endParaRPr sz="1800" b="0" i="0" u="sng" strike="noStrike" cap="none">
              <a:solidFill>
                <a:schemeClr val="hlink"/>
              </a:solidFill>
              <a:latin typeface="Arial"/>
              <a:ea typeface="Arial"/>
              <a:cs typeface="Arial"/>
              <a:sym typeface="Arial"/>
              <a:hlinkClick r:id="rId4"/>
            </a:endParaRPr>
          </a:p>
          <a:p>
            <a:pPr marL="0" marR="0" lvl="0" indent="0" algn="l" rtl="0">
              <a:lnSpc>
                <a:spcPct val="100000"/>
              </a:lnSpc>
              <a:spcBef>
                <a:spcPts val="0"/>
              </a:spcBef>
              <a:spcAft>
                <a:spcPts val="0"/>
              </a:spcAft>
              <a:buClr>
                <a:schemeClr val="lt1"/>
              </a:buClr>
              <a:buSzPts val="1800"/>
              <a:buFont typeface="Arial"/>
              <a:buNone/>
            </a:pPr>
            <a:r>
              <a:rPr lang="en-US" sz="1800" b="0" i="0" u="none" strike="noStrike" cap="none">
                <a:solidFill>
                  <a:srgbClr val="FFFF00"/>
                </a:solidFill>
                <a:latin typeface="Arial"/>
                <a:ea typeface="Arial"/>
                <a:cs typeface="Arial"/>
                <a:sym typeface="Arial"/>
              </a:rPr>
              <a:t>http://stepupprogram.org/hazing</a:t>
            </a:r>
            <a:endParaRPr/>
          </a:p>
          <a:p>
            <a:pPr marL="0" marR="0" lvl="0" indent="0" algn="l" rtl="0">
              <a:lnSpc>
                <a:spcPct val="100000"/>
              </a:lnSpc>
              <a:spcBef>
                <a:spcPts val="0"/>
              </a:spcBef>
              <a:spcAft>
                <a:spcPts val="0"/>
              </a:spcAft>
              <a:buClr>
                <a:schemeClr val="lt1"/>
              </a:buClr>
              <a:buSzPts val="1800"/>
              <a:buFont typeface="Arial"/>
              <a:buNone/>
            </a:pPr>
            <a:endParaRPr sz="1800" b="0" i="0" u="none" strike="noStrike" cap="none">
              <a:solidFill>
                <a:srgbClr val="FFFF00"/>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1800"/>
              <a:buFont typeface="Arial"/>
              <a:buNone/>
            </a:pPr>
            <a:r>
              <a:rPr lang="en-US" sz="1800" b="1" i="0" u="none" strike="noStrike" cap="none">
                <a:solidFill>
                  <a:schemeClr val="lt1"/>
                </a:solidFill>
                <a:latin typeface="Arial"/>
                <a:ea typeface="Arial"/>
                <a:cs typeface="Arial"/>
                <a:sym typeface="Arial"/>
              </a:rPr>
              <a:t>Safe Sport </a:t>
            </a:r>
            <a:endParaRPr sz="1800" b="1"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1800"/>
              <a:buFont typeface="Arial"/>
              <a:buNone/>
            </a:pPr>
            <a:r>
              <a:rPr lang="en-US" sz="1800" b="0" i="0" u="sng" strike="noStrike" cap="none">
                <a:solidFill>
                  <a:schemeClr val="hlink"/>
                </a:solidFill>
                <a:latin typeface="Arial"/>
                <a:ea typeface="Arial"/>
                <a:cs typeface="Arial"/>
                <a:sym typeface="Arial"/>
                <a:hlinkClick r:id="rId5"/>
              </a:rPr>
              <a:t>https://safesport.org/</a:t>
            </a:r>
            <a:endParaRPr sz="1800" b="0" i="0" u="none" strike="noStrike" cap="none">
              <a:solidFill>
                <a:srgbClr val="FFFF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1800"/>
              <a:buFont typeface="Arial"/>
              <a:buNone/>
            </a:pPr>
            <a:r>
              <a:rPr lang="en-US" sz="1800" b="1" i="0" u="none" strike="noStrike" cap="none">
                <a:solidFill>
                  <a:schemeClr val="lt1"/>
                </a:solidFill>
                <a:latin typeface="Arial"/>
                <a:ea typeface="Arial"/>
                <a:cs typeface="Arial"/>
                <a:sym typeface="Arial"/>
              </a:rPr>
              <a:t>NCAA – “Mind, Body &amp; Sport” </a:t>
            </a:r>
            <a:r>
              <a:rPr lang="en-US" sz="1800" b="0" i="0" u="sng" strike="noStrike" cap="none">
                <a:solidFill>
                  <a:schemeClr val="hlink"/>
                </a:solidFill>
                <a:latin typeface="Arial"/>
                <a:ea typeface="Arial"/>
                <a:cs typeface="Arial"/>
                <a:sym typeface="Arial"/>
                <a:hlinkClick r:id="rId6"/>
              </a:rPr>
              <a:t>http://www.ncaa.org/sport-science-institute/introduction-mind-body-and-sport</a:t>
            </a:r>
            <a:endParaRPr sz="1800" b="0" i="0" u="none" strike="noStrike" cap="none">
              <a:solidFill>
                <a:srgbClr val="FFFF00"/>
              </a:solidFill>
              <a:latin typeface="Arial"/>
              <a:ea typeface="Arial"/>
              <a:cs typeface="Arial"/>
              <a:sym typeface="Arial"/>
            </a:endParaRPr>
          </a:p>
        </p:txBody>
      </p:sp>
      <p:pic>
        <p:nvPicPr>
          <p:cNvPr id="980" name="Google Shape;980;p56"/>
          <p:cNvPicPr preferRelativeResize="0"/>
          <p:nvPr/>
        </p:nvPicPr>
        <p:blipFill rotWithShape="1">
          <a:blip r:embed="rId7">
            <a:alphaModFix/>
          </a:blip>
          <a:srcRect/>
          <a:stretch/>
        </p:blipFill>
        <p:spPr>
          <a:xfrm>
            <a:off x="6120916" y="1619263"/>
            <a:ext cx="5725204" cy="411850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Foundry">
      <a:dk1>
        <a:srgbClr val="000000"/>
      </a:dk1>
      <a:lt1>
        <a:srgbClr val="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6395</Words>
  <Application>Microsoft Office PowerPoint</Application>
  <PresentationFormat>Widescreen</PresentationFormat>
  <Paragraphs>694</Paragraphs>
  <Slides>50</Slides>
  <Notes>50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50</vt:i4>
      </vt:variant>
    </vt:vector>
  </HeadingPairs>
  <TitlesOfParts>
    <vt:vector size="54" baseType="lpstr">
      <vt:lpstr>Arial</vt:lpstr>
      <vt:lpstr>Calibri</vt:lpstr>
      <vt:lpstr>Noto Sans Symbols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Charity Waldron</dc:creator>
  <cp:lastModifiedBy>Charity Waldron</cp:lastModifiedBy>
  <cp:revision>1</cp:revision>
  <dcterms:modified xsi:type="dcterms:W3CDTF">2019-05-20T18:10:12Z</dcterms:modified>
</cp:coreProperties>
</file>